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71" r:id="rId2"/>
  </p:sldMasterIdLst>
  <p:notesMasterIdLst>
    <p:notesMasterId r:id="rId22"/>
  </p:notesMasterIdLst>
  <p:handoutMasterIdLst>
    <p:handoutMasterId r:id="rId23"/>
  </p:handoutMasterIdLst>
  <p:sldIdLst>
    <p:sldId id="319" r:id="rId3"/>
    <p:sldId id="360" r:id="rId4"/>
    <p:sldId id="336" r:id="rId5"/>
    <p:sldId id="343" r:id="rId6"/>
    <p:sldId id="344" r:id="rId7"/>
    <p:sldId id="345" r:id="rId8"/>
    <p:sldId id="346" r:id="rId9"/>
    <p:sldId id="348" r:id="rId10"/>
    <p:sldId id="349" r:id="rId11"/>
    <p:sldId id="341" r:id="rId12"/>
    <p:sldId id="331" r:id="rId13"/>
    <p:sldId id="350" r:id="rId14"/>
    <p:sldId id="351" r:id="rId15"/>
    <p:sldId id="352" r:id="rId16"/>
    <p:sldId id="353" r:id="rId17"/>
    <p:sldId id="356" r:id="rId18"/>
    <p:sldId id="357" r:id="rId19"/>
    <p:sldId id="358" r:id="rId20"/>
    <p:sldId id="359" r:id="rId21"/>
  </p:sldIdLst>
  <p:sldSz cx="9144000" cy="6858000" type="screen4x3"/>
  <p:notesSz cx="6858000" cy="9144000"/>
  <p:defaultTextStyle>
    <a:lvl1pPr marL="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CC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024" autoAdjust="0"/>
  </p:normalViewPr>
  <p:slideViewPr>
    <p:cSldViewPr>
      <p:cViewPr varScale="1">
        <p:scale>
          <a:sx n="49" d="100"/>
          <a:sy n="49" d="100"/>
        </p:scale>
        <p:origin x="-1114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es-ES" sz="1200"/>
            </a:lvl1pPr>
            <a:extLst/>
          </a:lstStyle>
          <a:p>
            <a:endParaRPr lang="es-E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es-ES" sz="1200"/>
            </a:lvl1pPr>
            <a:extLst/>
          </a:lstStyle>
          <a:p>
            <a:fld id="{68F88C59-319B-4332-9A1D-2A62CFCB00D8}" type="datetimeFigureOut">
              <a:rPr lang="es-ES" smtClean="0"/>
              <a:pPr/>
              <a:t>06/06/2011</a:t>
            </a:fld>
            <a:endParaRPr lang="es-E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es-ES" sz="1200"/>
            </a:lvl1pPr>
            <a:extLst/>
          </a:lstStyle>
          <a:p>
            <a:endParaRPr lang="es-E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es-ES" sz="1200"/>
            </a:lvl1pPr>
            <a:extLst/>
          </a:lstStyle>
          <a:p>
            <a:fld id="{B16A41B8-7DC3-4DB6-84E4-E105629EAA3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60413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es-ES" sz="1200"/>
            </a:lvl1pPr>
            <a:extLst/>
          </a:lstStyle>
          <a:p>
            <a:endParaRPr lang="es-E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es-ES" sz="1200"/>
            </a:lvl1pPr>
            <a:extLst/>
          </a:lstStyle>
          <a:p>
            <a:fld id="{968B300D-05F0-4B43-940D-46DED5A791AD}" type="datetimeFigureOut">
              <a:rPr/>
              <a:pPr/>
              <a:t>30/6/2006</a:t>
            </a:fld>
            <a:endParaRPr lang="es-E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s-E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es-ES" sz="1200"/>
            </a:lvl1pPr>
            <a:extLst/>
          </a:lstStyle>
          <a:p>
            <a:endParaRPr lang="es-E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es-ES" sz="1200"/>
            </a:lvl1pPr>
            <a:extLst/>
          </a:lstStyle>
          <a:p>
            <a:fld id="{9B26CD33-4337-4529-948A-94F6960B2374}" type="slidenum">
              <a:rPr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78583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a del álb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 eaLnBrk="1" latinLnBrk="0" hangingPunct="1">
              <a:defRPr kumimoji="0" lang="es-ES"/>
            </a:lvl1pPr>
            <a:extLst/>
          </a:lstStyle>
          <a:p>
            <a:r>
              <a:rPr kumimoji="0" lang="es-ES"/>
              <a:t>Haga clic para agregar el título del álbum de fotografías</a:t>
            </a:r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s-ES"/>
            </a:pPr>
            <a:endParaRPr kumimoji="0" lang="es-ES" sz="3200" b="0" i="1" u="none" strike="noStrike" kern="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es-ES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la fecha y otros detalles</a:t>
            </a:r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es-ES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06/06/2011</a:t>
            </a:fld>
            <a:endParaRPr kumimoji="0" lang="es-ES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: en horizontal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06/06/2011</a:t>
            </a:fld>
            <a:endParaRPr kumimoji="0" lang="es-E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: mi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06/06/2011</a:t>
            </a:fld>
            <a:endParaRPr kumimoji="0" lang="es-E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: en vertical con 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es-ES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es-ES" sz="16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es-ES" sz="16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es-ES" sz="16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06/06/2011</a:t>
            </a:fld>
            <a:endParaRPr kumimoji="0" lang="es-ES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: en horizontal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es-ES" sz="16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es-ES" sz="16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es-ES" sz="16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es-ES" sz="16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06/06/2011</a:t>
            </a:fld>
            <a:endParaRPr kumimoji="0" lang="es-ES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: en vertical con títul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es-ES" sz="24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06/06/2011</a:t>
            </a:fld>
            <a:endParaRPr kumimoji="0" lang="es-E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: 1 en vertical y 3 en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06/06/2011</a:t>
            </a:fld>
            <a:endParaRPr kumimoji="0" lang="es-E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: 3 en horizontal y 2 e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06/06/2011</a:t>
            </a:fld>
            <a:endParaRPr kumimoji="0" lang="es-E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: 3 en vertical y 2 en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06/06/2011</a:t>
            </a:fld>
            <a:endParaRPr kumimoji="0" lang="es-E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adra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es-ES" sz="1800" i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06/06/2011</a:t>
            </a:fld>
            <a:endParaRPr kumimoji="0" lang="es-E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: cuadra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es-ES" sz="1800" i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es-ES" sz="1800" i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06/06/2011</a:t>
            </a:fld>
            <a:endParaRPr kumimoji="0" lang="es-ES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orizontal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06/06/2011</a:t>
            </a:fld>
            <a:endParaRPr kumimoji="0" lang="es-E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es-ES" sz="1800" i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06/06/2011</a:t>
            </a:fld>
            <a:endParaRPr kumimoji="0" lang="es-E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extLst/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2EC6F-6501-4E04-BD6C-A8A6CABB2C5B}" type="datetimeFigureOut">
              <a:rPr/>
              <a:pPr/>
              <a:t>30/6/2006</a:t>
            </a:fld>
            <a:endParaRPr kumimoji="0" lang="es-ES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B0023-0CED-47F7-85AE-654F0B232C29}" type="slidenum">
              <a:rPr/>
              <a:pPr/>
              <a:t>‹Nº›</a:t>
            </a:fld>
            <a:endParaRPr kumimoji="0"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F30C84A2-23CF-44F5-B813-5187ED5C7D1C}" type="datetimeFigureOut">
              <a:rPr kumimoji="0" lang="es-ES" sz="1200" smtClean="0">
                <a:solidFill>
                  <a:schemeClr val="tx2"/>
                </a:solidFill>
              </a:rPr>
              <a:pPr/>
              <a:t>06/06/2011</a:t>
            </a:fld>
            <a:endParaRPr kumimoji="0" lang="es-ES" sz="120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pPr algn="ctr"/>
            <a:endParaRPr kumimoji="0" lang="es-ES" sz="120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pPr algn="r"/>
            <a:fld id="{F99EC173-99AE-4773-AB25-02E469A13EAE}" type="slidenum">
              <a:rPr kumimoji="0" lang="es-ES" sz="1200" smtClean="0">
                <a:solidFill>
                  <a:schemeClr val="tx2"/>
                </a:solidFill>
              </a:rPr>
              <a:pPr algn="r"/>
              <a:t>‹Nº›</a:t>
            </a:fld>
            <a:endParaRPr kumimoji="0" lang="es-E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2EC6F-6501-4E04-BD6C-A8A6CABB2C5B}" type="datetimeFigureOut">
              <a:rPr lang="es-ES" smtClean="0"/>
              <a:pPr/>
              <a:t>06/06/2011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s-ES" smtClean="0"/>
              <a:pPr/>
              <a:t>‹Nº›</a:t>
            </a:fld>
            <a:endParaRPr kumimoji="0"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kumimoji="0" lang="es-ES" sz="1200" smtClean="0">
                <a:solidFill>
                  <a:schemeClr val="tx2"/>
                </a:solidFill>
              </a:rPr>
              <a:pPr/>
              <a:t>06/06/2011</a:t>
            </a:fld>
            <a:endParaRPr kumimoji="0" lang="es-ES" sz="120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kumimoji="0" lang="es-ES" sz="120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es-ES" sz="1200" smtClean="0">
                <a:solidFill>
                  <a:schemeClr val="tx2"/>
                </a:solidFill>
              </a:rPr>
              <a:pPr algn="r"/>
              <a:t>‹Nº›</a:t>
            </a:fld>
            <a:endParaRPr kumimoji="0" lang="es-E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kumimoji="0" lang="es-ES" sz="1200" smtClean="0">
                <a:solidFill>
                  <a:schemeClr val="tx2"/>
                </a:solidFill>
              </a:rPr>
              <a:pPr/>
              <a:t>06/06/2011</a:t>
            </a:fld>
            <a:endParaRPr kumimoji="0" lang="es-ES" sz="120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kumimoji="0" lang="es-ES" sz="120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es-ES" sz="1200" smtClean="0">
                <a:solidFill>
                  <a:schemeClr val="tx2"/>
                </a:solidFill>
              </a:rPr>
              <a:pPr algn="r"/>
              <a:t>‹Nº›</a:t>
            </a:fld>
            <a:endParaRPr kumimoji="0" lang="es-ES" sz="1200">
              <a:solidFill>
                <a:schemeClr val="tx2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kumimoji="0" lang="es-ES" sz="1200" smtClean="0">
                <a:solidFill>
                  <a:schemeClr val="tx2"/>
                </a:solidFill>
              </a:rPr>
              <a:pPr/>
              <a:t>06/06/2011</a:t>
            </a:fld>
            <a:endParaRPr kumimoji="0" lang="es-ES" sz="1200">
              <a:solidFill>
                <a:schemeClr val="tx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kumimoji="0" lang="es-ES" sz="1200">
              <a:solidFill>
                <a:schemeClr val="tx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es-ES" sz="1200" smtClean="0">
                <a:solidFill>
                  <a:schemeClr val="tx2"/>
                </a:solidFill>
              </a:rPr>
              <a:pPr algn="r"/>
              <a:t>‹Nº›</a:t>
            </a:fld>
            <a:endParaRPr kumimoji="0" lang="es-ES" sz="1200">
              <a:solidFill>
                <a:schemeClr val="tx2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kumimoji="0" lang="es-ES" sz="1200" smtClean="0">
                <a:solidFill>
                  <a:schemeClr val="tx2"/>
                </a:solidFill>
              </a:rPr>
              <a:pPr/>
              <a:t>06/06/2011</a:t>
            </a:fld>
            <a:endParaRPr kumimoji="0" lang="es-ES" sz="120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kumimoji="0" lang="es-ES" sz="120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es-ES" sz="1200" smtClean="0">
                <a:solidFill>
                  <a:schemeClr val="tx2"/>
                </a:solidFill>
              </a:rPr>
              <a:pPr algn="r"/>
              <a:t>‹Nº›</a:t>
            </a:fld>
            <a:endParaRPr kumimoji="0" lang="es-E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Vertical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06/06/2011</a:t>
            </a:fld>
            <a:endParaRPr kumimoji="0" lang="es-E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F30C84A2-23CF-44F5-B813-5187ED5C7D1C}" type="datetimeFigureOut">
              <a:rPr kumimoji="0" lang="es-ES" sz="1200" smtClean="0">
                <a:solidFill>
                  <a:schemeClr val="tx2"/>
                </a:solidFill>
              </a:rPr>
              <a:pPr/>
              <a:t>06/06/2011</a:t>
            </a:fld>
            <a:endParaRPr kumimoji="0" lang="es-ES" sz="120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pPr algn="ctr"/>
            <a:endParaRPr kumimoji="0" lang="es-ES" sz="120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pPr algn="r"/>
            <a:fld id="{F99EC173-99AE-4773-AB25-02E469A13EAE}" type="slidenum">
              <a:rPr kumimoji="0" lang="es-ES" sz="1200" smtClean="0">
                <a:solidFill>
                  <a:schemeClr val="tx2"/>
                </a:solidFill>
              </a:rPr>
              <a:pPr algn="r"/>
              <a:t>‹Nº›</a:t>
            </a:fld>
            <a:endParaRPr kumimoji="0" lang="es-E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F30C84A2-23CF-44F5-B813-5187ED5C7D1C}" type="datetimeFigureOut">
              <a:rPr kumimoji="0" lang="es-ES" sz="1200" smtClean="0">
                <a:solidFill>
                  <a:schemeClr val="tx2"/>
                </a:solidFill>
              </a:rPr>
              <a:pPr/>
              <a:t>06/06/2011</a:t>
            </a:fld>
            <a:endParaRPr kumimoji="0" lang="es-ES" sz="120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pPr algn="ctr"/>
            <a:endParaRPr kumimoji="0" lang="es-ES" sz="120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pPr algn="r"/>
            <a:fld id="{F99EC173-99AE-4773-AB25-02E469A13EAE}" type="slidenum">
              <a:rPr kumimoji="0" lang="es-ES" sz="1200" smtClean="0">
                <a:solidFill>
                  <a:schemeClr val="tx2"/>
                </a:solidFill>
              </a:rPr>
              <a:pPr algn="r"/>
              <a:t>‹Nº›</a:t>
            </a:fld>
            <a:endParaRPr kumimoji="0" lang="es-E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kumimoji="0" lang="es-ES" sz="1200" smtClean="0">
                <a:solidFill>
                  <a:schemeClr val="tx2"/>
                </a:solidFill>
              </a:rPr>
              <a:pPr/>
              <a:t>06/06/2011</a:t>
            </a:fld>
            <a:endParaRPr kumimoji="0" lang="es-ES" sz="120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kumimoji="0" lang="es-ES" sz="120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es-ES" sz="1200" smtClean="0">
                <a:solidFill>
                  <a:schemeClr val="tx2"/>
                </a:solidFill>
              </a:rPr>
              <a:pPr algn="r"/>
              <a:t>‹Nº›</a:t>
            </a:fld>
            <a:endParaRPr kumimoji="0" lang="es-E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kumimoji="0" lang="es-ES" sz="1200" smtClean="0">
                <a:solidFill>
                  <a:schemeClr val="tx2"/>
                </a:solidFill>
              </a:rPr>
              <a:pPr/>
              <a:t>06/06/2011</a:t>
            </a:fld>
            <a:endParaRPr kumimoji="0" lang="es-ES" sz="120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kumimoji="0" lang="es-ES" sz="120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es-ES" sz="1200" smtClean="0">
                <a:solidFill>
                  <a:schemeClr val="tx2"/>
                </a:solidFill>
              </a:rPr>
              <a:pPr algn="r"/>
              <a:t>‹Nº›</a:t>
            </a:fld>
            <a:endParaRPr kumimoji="0" lang="es-E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ortada del álb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 eaLnBrk="1" latinLnBrk="0" hangingPunct="1">
              <a:defRPr kumimoji="0" lang="es-ES"/>
            </a:lvl1pPr>
            <a:extLst/>
          </a:lstStyle>
          <a:p>
            <a:r>
              <a:rPr kumimoji="0" lang="es-ES"/>
              <a:t>Haga clic para agregar el título del álbum de fotografías</a:t>
            </a: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es-ES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la fecha y otros detalles</a:t>
            </a:r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es-ES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06/06/2011</a:t>
            </a:fld>
            <a:endParaRPr kumimoji="0" lang="es-ES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Vertical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06/06/2011</a:t>
            </a:fld>
            <a:endParaRPr kumimoji="0" lang="es-E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Horizontal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06/06/2011</a:t>
            </a:fld>
            <a:endParaRPr kumimoji="0" lang="es-E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: mixt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06/06/2011</a:t>
            </a:fld>
            <a:endParaRPr kumimoji="0" lang="es-E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: en vertical con 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06/06/2011</a:t>
            </a:fld>
            <a:endParaRPr kumimoji="0" lang="es-E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: 1 en vertical y 3 en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06/06/2011</a:t>
            </a:fld>
            <a:endParaRPr kumimoji="0" lang="es-E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orizontal (pantalla complet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kumimoji="0" lang="es-ES" i="0"/>
              <a:t>Haga clic en el icono</a:t>
            </a:r>
            <a:r>
              <a:rPr kumimoji="0" lang="es-ES" i="0" baseline="0"/>
              <a:t> para agregar </a:t>
            </a:r>
            <a:r>
              <a:rPr kumimoji="0" lang="es-ES" i="0"/>
              <a:t>una imagen a página completa</a:t>
            </a:r>
            <a:endParaRPr kumimoji="0" lang="es-ES" i="0" baseline="0"/>
          </a:p>
          <a:p>
            <a:pPr marL="0" marR="0" indent="0" algn="ctr">
              <a:buFontTx/>
              <a:buNone/>
            </a:pPr>
            <a:endParaRPr kumimoji="0" lang="es-ES" i="0"/>
          </a:p>
          <a:p>
            <a:pPr algn="ctr">
              <a:buFontTx/>
              <a:buNone/>
            </a:pPr>
            <a:endParaRPr kumimoji="0" lang="es-ES" i="0"/>
          </a:p>
          <a:p>
            <a:pPr algn="ctr">
              <a:buFontTx/>
              <a:buNone/>
            </a:pPr>
            <a:endParaRPr kumimoji="0" lang="es-ES" i="0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: en vertical con 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es-ES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es-ES" sz="16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es-ES" sz="16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es-ES" sz="16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06/06/2011</a:t>
            </a:fld>
            <a:endParaRPr kumimoji="0" lang="es-ES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: en horizontal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06/06/2011</a:t>
            </a:fld>
            <a:endParaRPr kumimoji="0" lang="es-E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: en horizontal con 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06/06/2011</a:t>
            </a:fld>
            <a:endParaRPr kumimoji="0" lang="es-E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ción del álb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 eaLnBrk="1" latinLnBrk="0" hangingPunct="1">
              <a:defRPr kumimoji="0" lang="es-ES" baseline="0"/>
            </a:lvl1pPr>
            <a:extLst/>
          </a:lstStyle>
          <a:p>
            <a:r>
              <a:rPr kumimoji="0" lang="es-ES"/>
              <a:t>Haga clic para agregar el título de la sección</a:t>
            </a:r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 eaLnBrk="1" latinLnBrk="0" hangingPunct="1">
              <a:buFontTx/>
              <a:buNone/>
              <a:defRPr kumimoji="0" lang="es-ES" sz="1800"/>
            </a:lvl1pPr>
            <a:extLst/>
          </a:lstStyle>
          <a:p>
            <a:pPr lvl="0"/>
            <a:r>
              <a:rPr kumimoji="0" lang="es-ES"/>
              <a:t>Haga clic para agregar subtítulo</a:t>
            </a:r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06/06/2011</a:t>
            </a:fld>
            <a:endParaRPr kumimoji="0" lang="es-E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: en vertical con 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06/06/2011</a:t>
            </a:fld>
            <a:endParaRPr kumimoji="0" lang="es-E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: en horizontal con 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06/06/2011</a:t>
            </a:fld>
            <a:endParaRPr kumimoji="0" lang="es-E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: mixt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06/06/2011</a:t>
            </a:fld>
            <a:endParaRPr kumimoji="0" lang="es-E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: en vertical con 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06/06/2011</a:t>
            </a:fld>
            <a:endParaRPr kumimoji="0" lang="es-E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pPr eaLnBrk="1" latinLnBrk="0" hangingPunct="1"/>
            <a:r>
              <a:rPr kumimoji="0" lang="es-ES" smtClean="0"/>
              <a:t>Haga clic para modificar el estilo de título del patrón</a:t>
            </a:r>
            <a:endParaRPr kumimoji="0" lang="en-US" smtClean="0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lang="es-ES" sz="1200">
                <a:solidFill>
                  <a:schemeClr val="tx2"/>
                </a:solidFill>
              </a:defRPr>
            </a:lvl1pPr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06/06/2011</a:t>
            </a:fld>
            <a:endParaRPr kumimoji="0" lang="es-ES" sz="1200">
              <a:solidFill>
                <a:schemeClr val="tx2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lang="es-ES" sz="1200">
                <a:solidFill>
                  <a:schemeClr val="tx2"/>
                </a:solidFill>
              </a:defRPr>
            </a:lvl1pPr>
            <a:extLst/>
          </a:lstStyle>
          <a:p>
            <a:pPr algn="ctr"/>
            <a:endParaRPr kumimoji="0" lang="es-ES" sz="1200">
              <a:solidFill>
                <a:schemeClr val="tx2"/>
              </a:solidFill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es-ES" sz="1200">
                <a:solidFill>
                  <a:schemeClr val="tx2"/>
                </a:solidFill>
              </a:defRPr>
            </a:lvl1pPr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s-ES"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 lang="es-ES">
          <a:solidFill>
            <a:schemeClr val="tx2"/>
          </a:solidFill>
        </a:defRPr>
      </a:lvl2pPr>
      <a:lvl3pPr eaLnBrk="1" latinLnBrk="0" hangingPunct="1">
        <a:defRPr kumimoji="0" lang="es-ES">
          <a:solidFill>
            <a:schemeClr val="tx2"/>
          </a:solidFill>
        </a:defRPr>
      </a:lvl3pPr>
      <a:lvl4pPr eaLnBrk="1" latinLnBrk="0" hangingPunct="1">
        <a:defRPr kumimoji="0" lang="es-ES">
          <a:solidFill>
            <a:schemeClr val="tx2"/>
          </a:solidFill>
        </a:defRPr>
      </a:lvl4pPr>
      <a:lvl5pPr eaLnBrk="1" latinLnBrk="0" hangingPunct="1">
        <a:defRPr kumimoji="0" lang="es-ES">
          <a:solidFill>
            <a:schemeClr val="tx2"/>
          </a:solidFill>
        </a:defRPr>
      </a:lvl5pPr>
      <a:lvl6pPr eaLnBrk="1" latinLnBrk="0" hangingPunct="1">
        <a:defRPr kumimoji="0" lang="es-ES">
          <a:solidFill>
            <a:schemeClr val="tx2"/>
          </a:solidFill>
        </a:defRPr>
      </a:lvl6pPr>
      <a:lvl7pPr eaLnBrk="1" latinLnBrk="0" hangingPunct="1">
        <a:defRPr kumimoji="0" lang="es-ES">
          <a:solidFill>
            <a:schemeClr val="tx2"/>
          </a:solidFill>
        </a:defRPr>
      </a:lvl7pPr>
      <a:lvl8pPr eaLnBrk="1" latinLnBrk="0" hangingPunct="1">
        <a:defRPr kumimoji="0" lang="es-ES">
          <a:solidFill>
            <a:schemeClr val="tx2"/>
          </a:solidFill>
        </a:defRPr>
      </a:lvl8pPr>
      <a:lvl9pPr eaLnBrk="1" latinLnBrk="0" hangingPunct="1">
        <a:defRPr kumimoji="0" lang="es-ES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lang="es-ES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lang="es-ES"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lang="es-ES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lang="es-ES"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lang="es-ES"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es-ES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es-ES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es-ES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es-ES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es-ES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es-ES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es-ES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es-ES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es-ES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es-ES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es-ES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es-ES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es-ES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2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30C84A2-23CF-44F5-B813-5187ED5C7D1C}" type="datetimeFigureOut">
              <a:rPr kumimoji="0" lang="es-ES" sz="1200" smtClean="0">
                <a:solidFill>
                  <a:schemeClr val="tx2"/>
                </a:solidFill>
              </a:rPr>
              <a:pPr/>
              <a:t>06/06/2011</a:t>
            </a:fld>
            <a:endParaRPr kumimoji="0" lang="es-ES" sz="120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algn="ctr"/>
            <a:endParaRPr kumimoji="0" lang="es-ES" sz="120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algn="r"/>
            <a:fld id="{F99EC173-99AE-4773-AB25-02E469A13EAE}" type="slidenum">
              <a:rPr kumimoji="0" lang="es-ES" sz="1200" smtClean="0">
                <a:solidFill>
                  <a:schemeClr val="tx2"/>
                </a:solidFill>
              </a:rPr>
              <a:pPr algn="r"/>
              <a:t>‹Nº›</a:t>
            </a:fld>
            <a:endParaRPr kumimoji="0" lang="es-ES" sz="120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115615" y="4643446"/>
            <a:ext cx="7056785" cy="1066800"/>
          </a:xfrm>
        </p:spPr>
        <p:txBody>
          <a:bodyPr>
            <a:normAutofit/>
          </a:bodyPr>
          <a:lstStyle>
            <a:extLst/>
          </a:lstStyle>
          <a:p>
            <a:pPr algn="ctr"/>
            <a:r>
              <a:rPr lang="es-ES" b="1" u="sng" dirty="0" smtClean="0">
                <a:solidFill>
                  <a:schemeClr val="tx1"/>
                </a:solidFill>
              </a:rPr>
              <a:t>Teorías del aprendizaje</a:t>
            </a:r>
            <a:r>
              <a:rPr lang="es-ES" b="1" dirty="0" smtClean="0">
                <a:solidFill>
                  <a:schemeClr val="tx1"/>
                </a:solidFill>
              </a:rPr>
              <a:t/>
            </a:r>
            <a:br>
              <a:rPr lang="es-ES" b="1" dirty="0" smtClean="0">
                <a:solidFill>
                  <a:schemeClr val="tx1"/>
                </a:solidFill>
              </a:rPr>
            </a:br>
            <a:r>
              <a:rPr sz="1300" b="1" dirty="0" smtClean="0">
                <a:solidFill>
                  <a:schemeClr val="tx1"/>
                </a:solidFill>
                <a:latin typeface="+mn-lt"/>
              </a:rPr>
              <a:t>Las que explican el modo cómo los individuos aprendemos</a:t>
            </a:r>
            <a:endParaRPr lang="es-ES" sz="13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98882"/>
            <a:ext cx="6048672" cy="3763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unflower_j0262344.png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2998192" y="1556792"/>
            <a:ext cx="1502707" cy="1657878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  <p:pic>
        <p:nvPicPr>
          <p:cNvPr id="17" name="16 Marcador de posición de imagen" descr="nino100.jpg"/>
          <p:cNvPicPr>
            <a:picLocks noGrp="1" noChangeAspect="1"/>
          </p:cNvPicPr>
          <p:nvPr>
            <p:ph type="pic" sz="quarter" idx="26"/>
          </p:nvPr>
        </p:nvPicPr>
        <p:blipFill>
          <a:blip r:embed="rId4" cstate="print"/>
          <a:srcRect l="24487" r="24487"/>
          <a:stretch>
            <a:fillRect/>
          </a:stretch>
        </p:blipFill>
        <p:spPr>
          <a:xfrm>
            <a:off x="2987823" y="3365392"/>
            <a:ext cx="1526687" cy="1985376"/>
          </a:xfrm>
        </p:spPr>
      </p:pic>
      <p:pic>
        <p:nvPicPr>
          <p:cNvPr id="8" name="j0313971.jpg"/>
          <p:cNvPicPr>
            <a:picLocks noGrp="1" noChangeAspect="1"/>
          </p:cNvPicPr>
          <p:nvPr>
            <p:ph type="pic" sz="quarter" idx="25"/>
          </p:nvPr>
        </p:nvPicPr>
        <p:blipFill>
          <a:blip r:embed="rId5" cstate="print"/>
          <a:srcRect l="10956" r="10956"/>
          <a:stretch>
            <a:fillRect/>
          </a:stretch>
        </p:blipFill>
        <p:spPr>
          <a:xfrm>
            <a:off x="4672217" y="1552084"/>
            <a:ext cx="1411951" cy="1648316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  <p:pic>
        <p:nvPicPr>
          <p:cNvPr id="18" name="17 Marcador de posición de imagen" descr="imagenCognitivismo.jpg"/>
          <p:cNvPicPr>
            <a:picLocks noGrp="1" noChangeAspect="1"/>
          </p:cNvPicPr>
          <p:nvPr>
            <p:ph type="pic" sz="quarter" idx="27"/>
          </p:nvPr>
        </p:nvPicPr>
        <p:blipFill>
          <a:blip r:embed="rId6" cstate="print"/>
          <a:srcRect l="4270" r="4270"/>
          <a:stretch>
            <a:fillRect/>
          </a:stretch>
        </p:blipFill>
        <p:spPr>
          <a:xfrm>
            <a:off x="4667697" y="3365392"/>
            <a:ext cx="1416471" cy="2039496"/>
          </a:xfrm>
        </p:spPr>
      </p:pic>
      <p:sp>
        <p:nvSpPr>
          <p:cNvPr id="11" name="10 Marcador de texto"/>
          <p:cNvSpPr>
            <a:spLocks noGrp="1"/>
          </p:cNvSpPr>
          <p:nvPr>
            <p:ph type="body" sz="quarter" idx="16"/>
          </p:nvPr>
        </p:nvSpPr>
        <p:spPr>
          <a:xfrm>
            <a:off x="1115616" y="1268760"/>
            <a:ext cx="1676400" cy="1905000"/>
          </a:xfrm>
        </p:spPr>
        <p:txBody>
          <a:bodyPr/>
          <a:lstStyle/>
          <a:p>
            <a:pPr algn="ctr"/>
            <a:r>
              <a:rPr lang="es-EC" dirty="0" smtClean="0"/>
              <a:t>JEAN PIAGET</a:t>
            </a:r>
          </a:p>
          <a:p>
            <a:r>
              <a:rPr lang="es-EC" dirty="0" smtClean="0"/>
              <a:t>El aprendizaje se logra por medio de la asimilación y la acomodación.</a:t>
            </a:r>
            <a:endParaRPr dirty="0" smtClean="0"/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29"/>
          </p:nvPr>
        </p:nvSpPr>
        <p:spPr>
          <a:xfrm>
            <a:off x="6300192" y="1268760"/>
            <a:ext cx="1676400" cy="1905000"/>
          </a:xfrm>
        </p:spPr>
        <p:txBody>
          <a:bodyPr/>
          <a:lstStyle/>
          <a:p>
            <a:r>
              <a:rPr lang="es-EC" dirty="0" smtClean="0"/>
              <a:t>JERONE BRUNER</a:t>
            </a:r>
          </a:p>
          <a:p>
            <a:r>
              <a:rPr lang="es-EC" dirty="0" smtClean="0"/>
              <a:t>El conocimiento se obtiene a través  del descubrimiento</a:t>
            </a:r>
            <a:endParaRPr dirty="0" smtClean="0"/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28"/>
          </p:nvPr>
        </p:nvSpPr>
        <p:spPr>
          <a:xfrm>
            <a:off x="1043608" y="3429000"/>
            <a:ext cx="1676400" cy="1905000"/>
          </a:xfrm>
        </p:spPr>
        <p:txBody>
          <a:bodyPr>
            <a:noAutofit/>
          </a:bodyPr>
          <a:lstStyle/>
          <a:p>
            <a:r>
              <a:rPr lang="es-EC" dirty="0" smtClean="0"/>
              <a:t>DAVID AUSUBEL</a:t>
            </a:r>
          </a:p>
          <a:p>
            <a:r>
              <a:rPr lang="es-EC" dirty="0" smtClean="0"/>
              <a:t>El aprendizaje se da por recepción o por descubrimiento logrando un aprendizaje significativo.</a:t>
            </a:r>
            <a:endParaRPr dirty="0" smtClean="0"/>
          </a:p>
          <a:p>
            <a:endParaRPr lang="es-ES" dirty="0"/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30"/>
          </p:nvPr>
        </p:nvSpPr>
        <p:spPr>
          <a:xfrm>
            <a:off x="6300192" y="3356992"/>
            <a:ext cx="1676400" cy="1905000"/>
          </a:xfrm>
        </p:spPr>
        <p:txBody>
          <a:bodyPr>
            <a:noAutofit/>
          </a:bodyPr>
          <a:lstStyle/>
          <a:p>
            <a:r>
              <a:rPr lang="es-EC" dirty="0" smtClean="0"/>
              <a:t>ROBERT GAGNE</a:t>
            </a:r>
          </a:p>
          <a:p>
            <a:r>
              <a:rPr lang="es-EC" dirty="0" smtClean="0"/>
              <a:t>E</a:t>
            </a:r>
            <a:r>
              <a:rPr lang="es-ES_tradnl" dirty="0" smtClean="0"/>
              <a:t>l aprendizaje es el cambio de una capacidad o disposición humana que persiste durante cierto tiempo.</a:t>
            </a:r>
            <a:endParaRPr smtClean="0"/>
          </a:p>
          <a:p>
            <a:endParaRPr lang="es-E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posición de imagen" descr="Ventajas_y_Desventajas_del_Conductismo,_Cognitivismo_y_Constructivismo.jpg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/>
          <a:srcRect t="27" b="27"/>
          <a:stretch>
            <a:fillRect/>
          </a:stretch>
        </p:blipFill>
        <p:spPr>
          <a:xfrm>
            <a:off x="1979712" y="1112275"/>
            <a:ext cx="3024336" cy="2268250"/>
          </a:xfrm>
        </p:spPr>
      </p:pic>
      <p:pic>
        <p:nvPicPr>
          <p:cNvPr id="9" name="8 Marcador de posición de imagen" descr="DSCN7493.JPG"/>
          <p:cNvPicPr>
            <a:picLocks noGrp="1" noChangeAspect="1"/>
          </p:cNvPicPr>
          <p:nvPr>
            <p:ph type="pic" sz="quarter" idx="2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979712" y="3573016"/>
            <a:ext cx="3014466" cy="2260848"/>
          </a:xfrm>
        </p:spPr>
      </p:pic>
      <p:sp>
        <p:nvSpPr>
          <p:cNvPr id="10" name="9 CuadroTexto"/>
          <p:cNvSpPr txBox="1"/>
          <p:nvPr/>
        </p:nvSpPr>
        <p:spPr>
          <a:xfrm>
            <a:off x="5220072" y="2132856"/>
            <a:ext cx="25003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dirty="0" smtClean="0"/>
              <a:t>Usa imágenes mentales, inferencias, analogías, preguntas y respuestas </a:t>
            </a:r>
          </a:p>
          <a:p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9930" y="3573016"/>
            <a:ext cx="2798093" cy="2304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sz="quarter" idx="11"/>
          </p:nvPr>
        </p:nvSpPr>
        <p:spPr>
          <a:xfrm>
            <a:off x="774177" y="5661248"/>
            <a:ext cx="7667652" cy="381000"/>
          </a:xfrm>
        </p:spPr>
        <p:txBody>
          <a:bodyPr/>
          <a:lstStyle/>
          <a:p>
            <a:pPr algn="ctr"/>
            <a:r>
              <a:rPr lang="es-ES" sz="3200" b="1" dirty="0" smtClean="0"/>
              <a:t>TEORÍA CONSTRUCTIVISTA</a:t>
            </a:r>
            <a:endParaRPr lang="es-ES" sz="32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08720"/>
            <a:ext cx="5256583" cy="4535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Marcador de posición de imagen" descr="conectivismosmach01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t="3343" b="3343"/>
          <a:stretch>
            <a:fillRect/>
          </a:stretch>
        </p:blipFill>
        <p:spPr>
          <a:xfrm>
            <a:off x="971600" y="1844824"/>
            <a:ext cx="3773424" cy="2830068"/>
          </a:xfrm>
        </p:spPr>
      </p:pic>
      <p:sp>
        <p:nvSpPr>
          <p:cNvPr id="6" name="5 Marcador de texto"/>
          <p:cNvSpPr>
            <a:spLocks noGrp="1"/>
          </p:cNvSpPr>
          <p:nvPr>
            <p:ph type="body" sz="quarter" idx="13"/>
          </p:nvPr>
        </p:nvSpPr>
        <p:spPr>
          <a:xfrm>
            <a:off x="4860033" y="1772816"/>
            <a:ext cx="3384376" cy="2971800"/>
          </a:xfrm>
        </p:spPr>
        <p:txBody>
          <a:bodyPr/>
          <a:lstStyle/>
          <a:p>
            <a:r>
              <a:rPr lang="es-EC" dirty="0" smtClean="0"/>
              <a:t>Aprendizaje constructivo supone una construcción que se realiza a través de un proceso mental que finaliza con la adquisición de un conocimiento nuevo.</a:t>
            </a:r>
          </a:p>
          <a:p>
            <a:endParaRPr lang="es-EC" dirty="0" smtClean="0"/>
          </a:p>
          <a:p>
            <a:r>
              <a:rPr lang="es-EC" dirty="0" smtClean="0"/>
              <a:t>Los conocimientos previos que el estudiante posea serán claves para la construcción de este nuevo conocimiento.</a:t>
            </a:r>
            <a:endParaRPr dirty="0" smtClean="0"/>
          </a:p>
          <a:p>
            <a:endParaRPr dirty="0" smtClean="0"/>
          </a:p>
          <a:p>
            <a:endParaRPr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Marcador de posición de imagen" descr="n_constructivismo2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l="13" r="13"/>
          <a:stretch>
            <a:fillRect/>
          </a:stretch>
        </p:blipFill>
        <p:spPr>
          <a:xfrm>
            <a:off x="4663441" y="3403824"/>
            <a:ext cx="3292936" cy="2469702"/>
          </a:xfrm>
        </p:spPr>
      </p:pic>
      <p:pic>
        <p:nvPicPr>
          <p:cNvPr id="13" name="12 Marcador de posición de imagen" descr="constructivismo2.jpg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/>
          <a:srcRect l="5567" r="5567"/>
          <a:stretch>
            <a:fillRect/>
          </a:stretch>
        </p:blipFill>
        <p:spPr>
          <a:xfrm>
            <a:off x="1182627" y="3403823"/>
            <a:ext cx="3297932" cy="2473449"/>
          </a:xfrm>
        </p:spPr>
      </p:pic>
      <p:pic>
        <p:nvPicPr>
          <p:cNvPr id="9" name="8 Marcador de posición de imagen" descr="j0400239.jpg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/>
          <a:srcRect t="3113" b="3113"/>
          <a:stretch>
            <a:fillRect/>
          </a:stretch>
        </p:blipFill>
        <p:spPr>
          <a:xfrm>
            <a:off x="4663440" y="776418"/>
            <a:ext cx="3292936" cy="2469702"/>
          </a:xfrm>
        </p:spPr>
      </p:pic>
      <p:sp>
        <p:nvSpPr>
          <p:cNvPr id="8" name="7 Marcador de texto"/>
          <p:cNvSpPr>
            <a:spLocks noGrp="1"/>
          </p:cNvSpPr>
          <p:nvPr>
            <p:ph type="body" sz="quarter" idx="14"/>
          </p:nvPr>
        </p:nvSpPr>
        <p:spPr>
          <a:xfrm>
            <a:off x="827584" y="228600"/>
            <a:ext cx="3652976" cy="3017520"/>
          </a:xfrm>
        </p:spPr>
        <p:txBody>
          <a:bodyPr/>
          <a:lstStyle/>
          <a:p>
            <a:pPr algn="r"/>
            <a:r>
              <a:rPr dirty="0" smtClean="0"/>
              <a:t>El constructivismo mantiene la idea que el individuo, tanto en los aspectos cognitivos y sociales del comportamiento como en los afectivos, su conocimiento no es copia fiel de la realidad, sino una construcción de ser humano. </a:t>
            </a:r>
            <a:endParaRPr lang="es-E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Marcador de posición de imagen" descr="dic09 149.jpg"/>
          <p:cNvPicPr>
            <a:picLocks noGrp="1" noChangeAspect="1"/>
          </p:cNvPicPr>
          <p:nvPr>
            <p:ph type="pic" sz="quarter" idx="18"/>
          </p:nvPr>
        </p:nvPicPr>
        <p:blipFill>
          <a:blip r:embed="rId2" cstate="print"/>
          <a:srcRect l="28" r="28"/>
          <a:stretch>
            <a:fillRect/>
          </a:stretch>
        </p:blipFill>
        <p:spPr>
          <a:xfrm>
            <a:off x="1969436" y="836712"/>
            <a:ext cx="5112568" cy="3834423"/>
          </a:xfrm>
        </p:spPr>
      </p:pic>
      <p:sp>
        <p:nvSpPr>
          <p:cNvPr id="10" name="9 Rectángulo"/>
          <p:cNvSpPr/>
          <p:nvPr/>
        </p:nvSpPr>
        <p:spPr>
          <a:xfrm>
            <a:off x="1475656" y="5013176"/>
            <a:ext cx="61001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sz="1600" dirty="0" smtClean="0"/>
              <a:t>La finalidad de la educación que se imparte en la escuela es promover los procesos de crecimiento personal del estudiante en el marco de la cultura del grupo al que pertenece. </a:t>
            </a:r>
            <a:endParaRPr lang="es-ES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Marcador de posición de imagen" descr="mariposa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 t="4327" b="4327"/>
          <a:stretch>
            <a:fillRect/>
          </a:stretch>
        </p:blipFill>
        <p:spPr>
          <a:xfrm>
            <a:off x="2627784" y="908720"/>
            <a:ext cx="4038600" cy="3028950"/>
          </a:xfrm>
        </p:spPr>
      </p:pic>
      <p:sp>
        <p:nvSpPr>
          <p:cNvPr id="18" name="17 Marcador de texto"/>
          <p:cNvSpPr>
            <a:spLocks noGrp="1"/>
          </p:cNvSpPr>
          <p:nvPr>
            <p:ph type="body" sz="quarter" idx="16"/>
          </p:nvPr>
        </p:nvSpPr>
        <p:spPr>
          <a:xfrm>
            <a:off x="971600" y="4214818"/>
            <a:ext cx="7056784" cy="1881182"/>
          </a:xfrm>
        </p:spPr>
        <p:txBody>
          <a:bodyPr/>
          <a:lstStyle/>
          <a:p>
            <a:pPr algn="ctr"/>
            <a:r>
              <a:rPr sz="2800" b="1" dirty="0" smtClean="0"/>
              <a:t>TEORÍA DE APRENDIZAJE ECLECTICA</a:t>
            </a:r>
          </a:p>
          <a:p>
            <a:pPr algn="ctr"/>
            <a:r>
              <a:rPr dirty="0" smtClean="0"/>
              <a:t>Se basa en el modelo del procesamiento de la información.  </a:t>
            </a:r>
          </a:p>
          <a:p>
            <a:pPr algn="ctr"/>
            <a:r>
              <a:rPr dirty="0" smtClean="0"/>
              <a:t>Integra la teoría </a:t>
            </a:r>
            <a:r>
              <a:rPr dirty="0" err="1" smtClean="0"/>
              <a:t>semi</a:t>
            </a:r>
            <a:r>
              <a:rPr dirty="0" smtClean="0"/>
              <a:t>-cognitiva, la evolutiva y el aprendizaje social.</a:t>
            </a:r>
          </a:p>
          <a:p>
            <a:pPr algn="ctr"/>
            <a:r>
              <a:rPr lang="es-EC" dirty="0" smtClean="0"/>
              <a:t>Teoría del aprendizaje observacional o modelado, misma que pondera el valor de los fenómenos sociales en el proceso del aprendizaje.</a:t>
            </a:r>
            <a:endParaRPr dirty="0" smtClean="0"/>
          </a:p>
          <a:p>
            <a:pPr algn="ctr"/>
            <a:endParaRPr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Marcador de texto"/>
          <p:cNvSpPr>
            <a:spLocks noGrp="1"/>
          </p:cNvSpPr>
          <p:nvPr>
            <p:ph type="body" sz="quarter" idx="16"/>
          </p:nvPr>
        </p:nvSpPr>
        <p:spPr>
          <a:xfrm>
            <a:off x="971600" y="4214818"/>
            <a:ext cx="7200800" cy="1881182"/>
          </a:xfrm>
        </p:spPr>
        <p:txBody>
          <a:bodyPr/>
          <a:lstStyle/>
          <a:p>
            <a:pPr algn="ctr"/>
            <a:r>
              <a:rPr sz="2800" b="1" dirty="0" smtClean="0"/>
              <a:t>TEORÍA DE APRENDIZAJE DE CAMBIO CONCEPTUAL</a:t>
            </a:r>
          </a:p>
          <a:p>
            <a:pPr algn="ctr"/>
            <a:r>
              <a:rPr lang="es-EC" dirty="0" smtClean="0"/>
              <a:t>Es una corriente del constructivismo en la que se considera que el conocimiento es siempre una interacción entre la nueva información que se nos presenta y lo que ya se sabe.</a:t>
            </a:r>
            <a:endParaRPr dirty="0" smtClean="0"/>
          </a:p>
          <a:p>
            <a:pPr algn="ctr"/>
            <a:endParaRPr dirty="0"/>
          </a:p>
        </p:txBody>
      </p:sp>
      <p:pic>
        <p:nvPicPr>
          <p:cNvPr id="7" name="12 Marcador de posición de imagen" descr="12marzo08 009.jpg"/>
          <p:cNvPicPr>
            <a:picLocks noGrp="1" noChangeAspect="1"/>
          </p:cNvPicPr>
          <p:nvPr>
            <p:ph type="pic" sz="quarter" idx="22"/>
          </p:nvPr>
        </p:nvPicPr>
        <p:blipFill>
          <a:blip r:embed="rId2" cstate="print"/>
          <a:stretch>
            <a:fillRect/>
          </a:stretch>
        </p:blipFill>
        <p:spPr>
          <a:xfrm>
            <a:off x="2339752" y="764704"/>
            <a:ext cx="4320480" cy="3240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Marcador de texto"/>
          <p:cNvSpPr>
            <a:spLocks noGrp="1"/>
          </p:cNvSpPr>
          <p:nvPr>
            <p:ph type="body" sz="quarter" idx="14"/>
          </p:nvPr>
        </p:nvSpPr>
        <p:spPr>
          <a:xfrm>
            <a:off x="3923928" y="764704"/>
            <a:ext cx="3816423" cy="2592858"/>
          </a:xfrm>
        </p:spPr>
        <p:txBody>
          <a:bodyPr/>
          <a:lstStyle/>
          <a:p>
            <a:r>
              <a:rPr lang="es-ES" sz="2800" dirty="0" smtClean="0"/>
              <a:t>OBJETIVOS DEL MANEJO DE LAS TEORÍAS DEL APRENDIZAJE</a:t>
            </a:r>
            <a:endParaRPr sz="2800" dirty="0" smtClean="0"/>
          </a:p>
          <a:p>
            <a:endParaRPr sz="2800" dirty="0" smtClean="0"/>
          </a:p>
        </p:txBody>
      </p:sp>
      <p:sp>
        <p:nvSpPr>
          <p:cNvPr id="13" name="11 Marcador de texto"/>
          <p:cNvSpPr txBox="1">
            <a:spLocks/>
          </p:cNvSpPr>
          <p:nvPr/>
        </p:nvSpPr>
        <p:spPr>
          <a:xfrm>
            <a:off x="3851920" y="2780928"/>
            <a:ext cx="4464496" cy="3240360"/>
          </a:xfrm>
          <a:prstGeom prst="rect">
            <a:avLst/>
          </a:prstGeom>
        </p:spPr>
        <p:txBody>
          <a:bodyPr anchor="b" anchorCtr="0"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sz="1600" dirty="0" smtClean="0"/>
              <a:t>Buscar el cambio de la potencialidad del comportamiento o conducta del individuo en forma relativamente permanente.</a:t>
            </a:r>
          </a:p>
          <a:p>
            <a:pPr marL="342900" indent="-342900">
              <a:buFont typeface="+mj-lt"/>
              <a:buAutoNum type="arabicPeriod"/>
            </a:pPr>
            <a:r>
              <a:rPr sz="1600" dirty="0" smtClean="0"/>
              <a:t>Lograr que el aprendizaje sea el resultado de la práctica, siendo ésta un factor básico para el aprendizaje. </a:t>
            </a:r>
          </a:p>
          <a:p>
            <a:pPr marL="342900" indent="-342900">
              <a:buFont typeface="+mj-lt"/>
              <a:buAutoNum type="arabicPeriod"/>
            </a:pPr>
            <a:r>
              <a:rPr sz="1600" dirty="0" smtClean="0"/>
              <a:t>Transmitir el conocimiento y la innovación del mismo, desarrollando al máximo posible del potencial del organismo humano. </a:t>
            </a:r>
          </a:p>
          <a:p>
            <a:pPr marL="342900" indent="-342900">
              <a:buFont typeface="+mj-lt"/>
              <a:buAutoNum type="arabicPeriod"/>
            </a:pPr>
            <a:r>
              <a:rPr sz="1600" dirty="0" smtClean="0"/>
              <a:t>Evaluar las habilidades de pensamiento y razonamiento de los alumnos y no solo el grado de conocimiento o contenidos.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2600268" cy="35761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4 Marcador de posición de imagen" descr="idea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tretch>
            <a:fillRect/>
          </a:stretch>
        </p:blipFill>
        <p:spPr>
          <a:xfrm>
            <a:off x="2878456" y="908720"/>
            <a:ext cx="3624234" cy="2304256"/>
          </a:xfrm>
        </p:spPr>
      </p:pic>
      <p:sp>
        <p:nvSpPr>
          <p:cNvPr id="12" name="11 Marcador de texto"/>
          <p:cNvSpPr>
            <a:spLocks noGrp="1"/>
          </p:cNvSpPr>
          <p:nvPr>
            <p:ph type="body" sz="quarter" idx="14"/>
          </p:nvPr>
        </p:nvSpPr>
        <p:spPr>
          <a:xfrm>
            <a:off x="714348" y="3284984"/>
            <a:ext cx="7786742" cy="571504"/>
          </a:xfrm>
        </p:spPr>
        <p:txBody>
          <a:bodyPr/>
          <a:lstStyle/>
          <a:p>
            <a:pPr algn="ctr"/>
            <a:r>
              <a:rPr sz="2800" b="1" smtClean="0"/>
              <a:t>CONCLUSIONES</a:t>
            </a:r>
          </a:p>
        </p:txBody>
      </p:sp>
      <p:sp>
        <p:nvSpPr>
          <p:cNvPr id="13" name="11 Marcador de texto"/>
          <p:cNvSpPr txBox="1">
            <a:spLocks/>
          </p:cNvSpPr>
          <p:nvPr/>
        </p:nvSpPr>
        <p:spPr>
          <a:xfrm>
            <a:off x="1115616" y="3789040"/>
            <a:ext cx="7056784" cy="2232248"/>
          </a:xfrm>
          <a:prstGeom prst="rect">
            <a:avLst/>
          </a:prstGeom>
        </p:spPr>
        <p:txBody>
          <a:bodyPr anchor="b" anchorCtr="0">
            <a:noAutofit/>
          </a:bodyPr>
          <a:lstStyle/>
          <a:p>
            <a:pPr algn="just"/>
            <a:r>
              <a:rPr lang="es-ES" dirty="0" smtClean="0"/>
              <a:t>La</a:t>
            </a:r>
            <a:r>
              <a:rPr dirty="0" smtClean="0"/>
              <a:t> reflexión desarrollada sobre las teorías del aprendizaje, nos llevan a concluir que se debe "Enseñar a pensar y actuar sobre contenidos significativos y contextuales"; donde las condiciones que permiten el logro del aprendizaje significativo requieren de varias condiciones: la nueva información debe relacionarse de modo no arbitrario y sustancial con lo que el alumno ya sabe, así como en la disposición (motivación y actitud) de éste por aprender y también en los materiales o contenidos de aprendizajes con significado lógico.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5148064" y="2708920"/>
            <a:ext cx="3004805" cy="1202485"/>
          </a:xfrm>
        </p:spPr>
        <p:txBody>
          <a:bodyPr>
            <a:noAutofit/>
          </a:bodyPr>
          <a:lstStyle/>
          <a:p>
            <a:pPr algn="l"/>
            <a:r>
              <a:rPr lang="es-ES" sz="2400" dirty="0" smtClean="0">
                <a:latin typeface="Arial Narrow" pitchFamily="34" charset="0"/>
              </a:rPr>
              <a:t>MARIANA ZAPATA</a:t>
            </a:r>
            <a:br>
              <a:rPr lang="es-ES" sz="2400" dirty="0" smtClean="0">
                <a:latin typeface="Arial Narrow" pitchFamily="34" charset="0"/>
              </a:rPr>
            </a:br>
            <a:r>
              <a:rPr lang="es-ES" sz="2400" dirty="0" smtClean="0">
                <a:latin typeface="Arial Narrow" pitchFamily="34" charset="0"/>
              </a:rPr>
              <a:t>MERCEDES LLERENA </a:t>
            </a:r>
            <a:br>
              <a:rPr lang="es-ES" sz="2400" dirty="0" smtClean="0">
                <a:latin typeface="Arial Narrow" pitchFamily="34" charset="0"/>
              </a:rPr>
            </a:br>
            <a:r>
              <a:rPr lang="es-ES" sz="2400" dirty="0" smtClean="0">
                <a:latin typeface="Arial Narrow" pitchFamily="34" charset="0"/>
              </a:rPr>
              <a:t>SUSANA RUANO</a:t>
            </a:r>
            <a:br>
              <a:rPr lang="es-ES" sz="2400" dirty="0" smtClean="0">
                <a:latin typeface="Arial Narrow" pitchFamily="34" charset="0"/>
              </a:rPr>
            </a:br>
            <a:r>
              <a:rPr lang="es-ES" sz="2400" dirty="0" smtClean="0">
                <a:latin typeface="Arial Narrow" pitchFamily="34" charset="0"/>
              </a:rPr>
              <a:t>RICARDO TIPÁN</a:t>
            </a:r>
            <a:br>
              <a:rPr lang="es-ES" sz="2400" dirty="0" smtClean="0">
                <a:latin typeface="Arial Narrow" pitchFamily="34" charset="0"/>
              </a:rPr>
            </a:br>
            <a:r>
              <a:rPr lang="es-ES" sz="2400" dirty="0" smtClean="0">
                <a:latin typeface="Arial Narrow" pitchFamily="34" charset="0"/>
              </a:rPr>
              <a:t>ELENA GONZÁLEZ</a:t>
            </a:r>
            <a:endParaRPr lang="es-ES" sz="2400" dirty="0">
              <a:latin typeface="Arial Narrow" pitchFamily="34" charset="0"/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87624" y="1412776"/>
            <a:ext cx="381642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0390471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tretch>
            <a:fillRect/>
          </a:stretch>
        </p:blipFill>
        <p:spPr>
          <a:xfrm>
            <a:off x="1207380" y="1470746"/>
            <a:ext cx="4156708" cy="39191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Rectangle 2"/>
          <p:cNvSpPr>
            <a:spLocks noGrp="1"/>
          </p:cNvSpPr>
          <p:nvPr>
            <p:ph type="body" sz="quarter" idx="11"/>
          </p:nvPr>
        </p:nvSpPr>
        <p:spPr>
          <a:xfrm>
            <a:off x="5508104" y="3717032"/>
            <a:ext cx="2880320" cy="1152128"/>
          </a:xfrm>
        </p:spPr>
        <p:txBody>
          <a:bodyPr/>
          <a:lstStyle>
            <a:extLst/>
          </a:lstStyle>
          <a:p>
            <a:r>
              <a:rPr lang="es-ES" sz="2800" b="1" dirty="0" smtClean="0"/>
              <a:t>EJEMPLOS PRÁCTICOS DE LAS DISTINTAS TEORÍAS DE APRENDIZAJE</a:t>
            </a:r>
            <a:endParaRPr lang="es-ES" sz="28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sz="quarter" idx="11"/>
          </p:nvPr>
        </p:nvSpPr>
        <p:spPr>
          <a:xfrm>
            <a:off x="683568" y="5445224"/>
            <a:ext cx="7667652" cy="648072"/>
          </a:xfrm>
        </p:spPr>
        <p:txBody>
          <a:bodyPr/>
          <a:lstStyle/>
          <a:p>
            <a:pPr algn="ctr"/>
            <a:r>
              <a:rPr sz="3200" b="1" dirty="0" smtClean="0"/>
              <a:t>TEORÍA </a:t>
            </a:r>
            <a:r>
              <a:rPr lang="es-ES" sz="3200" b="1" dirty="0" smtClean="0"/>
              <a:t>CONDUCTISTA</a:t>
            </a:r>
            <a:endParaRPr lang="es-ES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6629850" cy="3707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Marcador de posición de imagen" descr="2010120201470500001128820000195920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556792"/>
            <a:ext cx="3224239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5 Marcador de texto"/>
          <p:cNvSpPr>
            <a:spLocks noGrp="1"/>
          </p:cNvSpPr>
          <p:nvPr>
            <p:ph type="body" sz="quarter" idx="13"/>
          </p:nvPr>
        </p:nvSpPr>
        <p:spPr>
          <a:xfrm>
            <a:off x="4499992" y="1628800"/>
            <a:ext cx="3773425" cy="2971800"/>
          </a:xfrm>
        </p:spPr>
        <p:txBody>
          <a:bodyPr/>
          <a:lstStyle/>
          <a:p>
            <a:endParaRPr dirty="0" smtClean="0"/>
          </a:p>
          <a:p>
            <a:r>
              <a:rPr dirty="0" smtClean="0"/>
              <a:t>Se centra en los refuerzos  positivos y negativos para alcanzar un aprendizaje.</a:t>
            </a:r>
          </a:p>
          <a:p>
            <a:endParaRPr dirty="0" smtClean="0"/>
          </a:p>
          <a:p>
            <a:r>
              <a:rPr dirty="0" smtClean="0"/>
              <a:t>El estudiante es considerado un ser pasivo.</a:t>
            </a:r>
          </a:p>
          <a:p>
            <a:endParaRPr dirty="0" smtClean="0"/>
          </a:p>
          <a:p>
            <a:r>
              <a:rPr dirty="0" smtClean="0"/>
              <a:t>Su aprendizaje está basado en a los factores medioambientales</a:t>
            </a:r>
          </a:p>
          <a:p>
            <a:pPr>
              <a:buFont typeface="Arial" pitchFamily="34" charset="0"/>
              <a:buChar char="•"/>
            </a:pPr>
            <a:endParaRPr lang="es-E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Marcador de posición de imagen" descr="pavlov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tretch>
            <a:fillRect/>
          </a:stretch>
        </p:blipFill>
        <p:spPr>
          <a:xfrm>
            <a:off x="971600" y="1412776"/>
            <a:ext cx="1906899" cy="27895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11 Marcador de posición de imagen" descr="Conductism21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 l="16471" r="16471"/>
          <a:stretch>
            <a:fillRect/>
          </a:stretch>
        </p:blipFill>
        <p:spPr>
          <a:xfrm>
            <a:off x="3491880" y="1484784"/>
            <a:ext cx="2091680" cy="2788907"/>
          </a:xfrm>
        </p:spPr>
      </p:pic>
      <p:pic>
        <p:nvPicPr>
          <p:cNvPr id="15" name="14 Marcador de posición de imagen" descr="Conductismo3.JPG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/>
          <a:srcRect l="21828" r="21828"/>
          <a:stretch>
            <a:fillRect/>
          </a:stretch>
        </p:blipFill>
        <p:spPr>
          <a:xfrm>
            <a:off x="6084168" y="1484784"/>
            <a:ext cx="1987674" cy="2650232"/>
          </a:xfrm>
        </p:spPr>
      </p:pic>
      <p:sp>
        <p:nvSpPr>
          <p:cNvPr id="8" name="7 Marcador de texto"/>
          <p:cNvSpPr>
            <a:spLocks noGrp="1"/>
          </p:cNvSpPr>
          <p:nvPr>
            <p:ph type="body" sz="quarter" idx="13"/>
          </p:nvPr>
        </p:nvSpPr>
        <p:spPr>
          <a:xfrm>
            <a:off x="827584" y="4581128"/>
            <a:ext cx="2144216" cy="1296144"/>
          </a:xfrm>
        </p:spPr>
        <p:txBody>
          <a:bodyPr/>
          <a:lstStyle/>
          <a:p>
            <a:pPr algn="ctr"/>
            <a:r>
              <a:rPr lang="es-EC" dirty="0" smtClean="0"/>
              <a:t>PAVLOV</a:t>
            </a:r>
          </a:p>
          <a:p>
            <a:pPr algn="ctr"/>
            <a:r>
              <a:rPr lang="es-EC" sz="1600" dirty="0" smtClean="0"/>
              <a:t>El medio ambiente puede cambiar la conducta del individuo.</a:t>
            </a:r>
            <a:endParaRPr sz="1600" dirty="0" smtClean="0"/>
          </a:p>
          <a:p>
            <a:pPr algn="ctr"/>
            <a:endParaRPr lang="es-ES" dirty="0"/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14"/>
          </p:nvPr>
        </p:nvSpPr>
        <p:spPr>
          <a:xfrm>
            <a:off x="3491880" y="4365104"/>
            <a:ext cx="2304256" cy="1576536"/>
          </a:xfrm>
        </p:spPr>
        <p:txBody>
          <a:bodyPr/>
          <a:lstStyle/>
          <a:p>
            <a:pPr algn="ctr"/>
            <a:r>
              <a:rPr lang="es-EC" dirty="0" smtClean="0"/>
              <a:t>THORNDIKE</a:t>
            </a:r>
          </a:p>
          <a:p>
            <a:pPr algn="ctr"/>
            <a:r>
              <a:rPr lang="es-EC" sz="1600" dirty="0" smtClean="0"/>
              <a:t>Plantea la ley de refuerzo, en donde basándose en los errores se puede cambiar la técnica del aprendizaje.</a:t>
            </a:r>
            <a:endParaRPr sz="1600" dirty="0" smtClean="0"/>
          </a:p>
          <a:p>
            <a:pPr algn="ctr"/>
            <a:endParaRPr lang="es-ES" dirty="0"/>
          </a:p>
        </p:txBody>
      </p:sp>
      <p:sp>
        <p:nvSpPr>
          <p:cNvPr id="10" name="9 Marcador de texto"/>
          <p:cNvSpPr>
            <a:spLocks noGrp="1"/>
          </p:cNvSpPr>
          <p:nvPr>
            <p:ph type="body" sz="quarter" idx="15"/>
          </p:nvPr>
        </p:nvSpPr>
        <p:spPr>
          <a:xfrm>
            <a:off x="6012160" y="4509120"/>
            <a:ext cx="2144216" cy="1144488"/>
          </a:xfrm>
        </p:spPr>
        <p:txBody>
          <a:bodyPr/>
          <a:lstStyle/>
          <a:p>
            <a:pPr algn="ctr"/>
            <a:r>
              <a:rPr lang="es-EC" dirty="0" smtClean="0"/>
              <a:t>SKKINER</a:t>
            </a:r>
          </a:p>
          <a:p>
            <a:pPr algn="ctr"/>
            <a:r>
              <a:rPr lang="es-EC" sz="1600" dirty="0" smtClean="0"/>
              <a:t>Aprendizaje a través del refuerzo.</a:t>
            </a:r>
            <a:endParaRPr lang="es-ES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Marcador de posición de imagen" descr="Conductismo4.JPG"/>
          <p:cNvPicPr>
            <a:picLocks noGrp="1" noChangeAspect="1"/>
          </p:cNvPicPr>
          <p:nvPr>
            <p:ph type="pic" sz="quarter" idx="18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988840"/>
            <a:ext cx="3193982" cy="2404864"/>
          </a:xfrm>
        </p:spPr>
      </p:pic>
      <p:pic>
        <p:nvPicPr>
          <p:cNvPr id="16" name="15 Marcador de posición de imagen" descr="psicopedagogia_quilpue_villa_alemana_limache-4b9a7ec9c51477241612c0b25.jpg"/>
          <p:cNvPicPr>
            <a:picLocks noGrp="1" noChangeAspect="1"/>
          </p:cNvPicPr>
          <p:nvPr>
            <p:ph type="pic" sz="quarter" idx="22"/>
          </p:nvPr>
        </p:nvPicPr>
        <p:blipFill>
          <a:blip r:embed="rId3" cstate="print"/>
          <a:srcRect t="12500" b="12500"/>
          <a:stretch>
            <a:fillRect/>
          </a:stretch>
        </p:blipFill>
        <p:spPr>
          <a:xfrm>
            <a:off x="4644008" y="1988840"/>
            <a:ext cx="3264366" cy="2448272"/>
          </a:xfrm>
        </p:spPr>
      </p:pic>
      <p:sp>
        <p:nvSpPr>
          <p:cNvPr id="11" name="10 Marcador de texto"/>
          <p:cNvSpPr>
            <a:spLocks noGrp="1"/>
          </p:cNvSpPr>
          <p:nvPr>
            <p:ph type="body" sz="quarter" idx="4294967295"/>
          </p:nvPr>
        </p:nvSpPr>
        <p:spPr>
          <a:xfrm>
            <a:off x="1187625" y="4941168"/>
            <a:ext cx="6768751" cy="14596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sz="1800" dirty="0" err="1" smtClean="0"/>
              <a:t>Métodos</a:t>
            </a:r>
            <a:r>
              <a:rPr sz="1800" dirty="0" smtClean="0"/>
              <a:t> </a:t>
            </a:r>
            <a:r>
              <a:rPr sz="1800" dirty="0" err="1" smtClean="0"/>
              <a:t>tradicionales</a:t>
            </a:r>
            <a:r>
              <a:rPr sz="1800" dirty="0" smtClean="0"/>
              <a:t> de </a:t>
            </a:r>
            <a:r>
              <a:rPr sz="1800" dirty="0" err="1" smtClean="0"/>
              <a:t>enseñanza</a:t>
            </a:r>
            <a:r>
              <a:rPr sz="1800" dirty="0" smtClean="0"/>
              <a:t> y </a:t>
            </a:r>
            <a:r>
              <a:rPr sz="1800" dirty="0" err="1" smtClean="0"/>
              <a:t>evaluación</a:t>
            </a:r>
            <a:r>
              <a:rPr sz="1800" dirty="0" smtClean="0"/>
              <a:t>; </a:t>
            </a:r>
            <a:r>
              <a:rPr sz="1800" dirty="0" err="1" smtClean="0"/>
              <a:t>exposición</a:t>
            </a:r>
            <a:r>
              <a:rPr sz="1800" dirty="0" smtClean="0"/>
              <a:t>, </a:t>
            </a:r>
            <a:r>
              <a:rPr sz="1800" dirty="0" err="1" smtClean="0"/>
              <a:t>fichas</a:t>
            </a:r>
            <a:r>
              <a:rPr sz="1800" dirty="0" smtClean="0"/>
              <a:t> de </a:t>
            </a:r>
            <a:r>
              <a:rPr sz="1800" dirty="0" err="1" smtClean="0"/>
              <a:t>trabajo</a:t>
            </a:r>
            <a:r>
              <a:rPr sz="1800" dirty="0" smtClean="0"/>
              <a:t>, </a:t>
            </a:r>
            <a:r>
              <a:rPr sz="1800" dirty="0" err="1" smtClean="0"/>
              <a:t>actividades</a:t>
            </a:r>
            <a:r>
              <a:rPr sz="1800" dirty="0" smtClean="0"/>
              <a:t> y </a:t>
            </a:r>
            <a:r>
              <a:rPr sz="1800" dirty="0" err="1" smtClean="0"/>
              <a:t>pruebas</a:t>
            </a:r>
            <a:r>
              <a:rPr sz="1800" dirty="0" smtClean="0"/>
              <a:t> con </a:t>
            </a:r>
            <a:r>
              <a:rPr sz="1800" dirty="0" err="1" smtClean="0"/>
              <a:t>respuestas</a:t>
            </a:r>
            <a:r>
              <a:rPr sz="1800" dirty="0" smtClean="0"/>
              <a:t> </a:t>
            </a:r>
            <a:r>
              <a:rPr sz="1800" dirty="0" err="1" smtClean="0"/>
              <a:t>específicas</a:t>
            </a:r>
            <a:r>
              <a:rPr sz="1800" dirty="0" smtClean="0"/>
              <a:t> </a:t>
            </a:r>
            <a:r>
              <a:rPr sz="1800" dirty="0" err="1" smtClean="0"/>
              <a:t>esperadas</a:t>
            </a:r>
            <a:endParaRPr lang="es-ES" sz="1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sz="quarter" idx="11"/>
          </p:nvPr>
        </p:nvSpPr>
        <p:spPr>
          <a:xfrm>
            <a:off x="714348" y="5733256"/>
            <a:ext cx="7667652" cy="667544"/>
          </a:xfrm>
        </p:spPr>
        <p:txBody>
          <a:bodyPr/>
          <a:lstStyle/>
          <a:p>
            <a:pPr algn="ctr"/>
            <a:r>
              <a:rPr lang="es-ES" sz="3200" b="1" dirty="0" smtClean="0"/>
              <a:t>TEORÍA COGNOSCITIVISTA</a:t>
            </a:r>
            <a:endParaRPr lang="es-ES" sz="3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9838" y="1268760"/>
            <a:ext cx="6730252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Marcador de posición de imagen" descr="clase-4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t="1292" b="1292"/>
          <a:stretch>
            <a:fillRect/>
          </a:stretch>
        </p:blipFill>
        <p:spPr>
          <a:xfrm>
            <a:off x="899592" y="1916832"/>
            <a:ext cx="3773424" cy="2830068"/>
          </a:xfrm>
        </p:spPr>
      </p:pic>
      <p:sp>
        <p:nvSpPr>
          <p:cNvPr id="12" name="11 Marcador de texto"/>
          <p:cNvSpPr>
            <a:spLocks noGrp="1"/>
          </p:cNvSpPr>
          <p:nvPr>
            <p:ph type="body" sz="quarter" idx="13"/>
          </p:nvPr>
        </p:nvSpPr>
        <p:spPr>
          <a:xfrm>
            <a:off x="4860033" y="1844824"/>
            <a:ext cx="3456384" cy="2971800"/>
          </a:xfrm>
        </p:spPr>
        <p:txBody>
          <a:bodyPr/>
          <a:lstStyle/>
          <a:p>
            <a:r>
              <a:rPr sz="1600" dirty="0" smtClean="0"/>
              <a:t>Trata del aprendizaje a través de la interacción con los demás.</a:t>
            </a:r>
          </a:p>
          <a:p>
            <a:endParaRPr sz="1600" dirty="0" smtClean="0"/>
          </a:p>
          <a:p>
            <a:r>
              <a:rPr lang="es-EC" sz="1600" dirty="0" smtClean="0"/>
              <a:t>Se basa en el estudio de procesos tales como lenguaje, percepción, memoria, razonamiento y resolución de problemas.</a:t>
            </a:r>
          </a:p>
          <a:p>
            <a:endParaRPr lang="es-EC" sz="1600" dirty="0" smtClean="0"/>
          </a:p>
          <a:p>
            <a:r>
              <a:rPr sz="1600" dirty="0" smtClean="0"/>
              <a:t>Promover la duda, curiosidad, creatividad, razonamiento y la imaginación </a:t>
            </a:r>
          </a:p>
          <a:p>
            <a:endParaRPr sz="1600" dirty="0" smtClean="0"/>
          </a:p>
          <a:p>
            <a:endParaRPr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lassicPhotoAlbum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ClassicPhotoAlbum</Template>
  <TotalTime>0</TotalTime>
  <Words>603</Words>
  <Application>Microsoft Office PowerPoint</Application>
  <PresentationFormat>Presentación en pantalla (4:3)</PresentationFormat>
  <Paragraphs>55</Paragraphs>
  <Slides>19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19</vt:i4>
      </vt:variant>
    </vt:vector>
  </HeadingPairs>
  <TitlesOfParts>
    <vt:vector size="21" baseType="lpstr">
      <vt:lpstr>ClassicPhotoAlbum</vt:lpstr>
      <vt:lpstr>Chincheta</vt:lpstr>
      <vt:lpstr>Teorías del aprendizaje Las que explican el modo cómo los individuos aprendemos</vt:lpstr>
      <vt:lpstr>MARIANA ZAPATA MERCEDES LLERENA  SUSANA RUANO RICARDO TIPÁN ELENA GONZÁLEZ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2011-03-07T20:16:38Z</dcterms:created>
  <dcterms:modified xsi:type="dcterms:W3CDTF">2011-06-07T00:36:22Z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3082</vt:i4>
  </property>
  <property fmtid="{D5CDD505-2E9C-101B-9397-08002B2CF9AE}" pid="3" name="_Version">
    <vt:lpwstr>12.0.4518</vt:lpwstr>
  </property>
</Properties>
</file>