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notesMasterIdLst>
    <p:notesMasterId r:id="rId75"/>
  </p:notesMasterIdLst>
  <p:sldIdLst>
    <p:sldId id="264" r:id="rId2"/>
    <p:sldId id="285" r:id="rId3"/>
    <p:sldId id="288" r:id="rId4"/>
    <p:sldId id="286" r:id="rId5"/>
    <p:sldId id="289" r:id="rId6"/>
    <p:sldId id="326" r:id="rId7"/>
    <p:sldId id="327" r:id="rId8"/>
    <p:sldId id="328" r:id="rId9"/>
    <p:sldId id="329" r:id="rId10"/>
    <p:sldId id="295" r:id="rId11"/>
    <p:sldId id="290" r:id="rId12"/>
    <p:sldId id="293" r:id="rId13"/>
    <p:sldId id="294" r:id="rId14"/>
    <p:sldId id="296" r:id="rId15"/>
    <p:sldId id="297" r:id="rId16"/>
    <p:sldId id="298" r:id="rId17"/>
    <p:sldId id="299" r:id="rId18"/>
    <p:sldId id="300" r:id="rId19"/>
    <p:sldId id="301" r:id="rId20"/>
    <p:sldId id="291" r:id="rId21"/>
    <p:sldId id="306" r:id="rId22"/>
    <p:sldId id="307" r:id="rId23"/>
    <p:sldId id="308" r:id="rId24"/>
    <p:sldId id="292" r:id="rId25"/>
    <p:sldId id="309" r:id="rId26"/>
    <p:sldId id="310" r:id="rId27"/>
    <p:sldId id="311" r:id="rId28"/>
    <p:sldId id="312" r:id="rId29"/>
    <p:sldId id="313" r:id="rId30"/>
    <p:sldId id="314" r:id="rId31"/>
    <p:sldId id="320" r:id="rId32"/>
    <p:sldId id="318" r:id="rId33"/>
    <p:sldId id="319" r:id="rId34"/>
    <p:sldId id="321" r:id="rId35"/>
    <p:sldId id="322" r:id="rId36"/>
    <p:sldId id="375" r:id="rId37"/>
    <p:sldId id="284" r:id="rId38"/>
    <p:sldId id="392" r:id="rId39"/>
    <p:sldId id="374" r:id="rId40"/>
    <p:sldId id="376" r:id="rId41"/>
    <p:sldId id="256" r:id="rId42"/>
    <p:sldId id="265" r:id="rId43"/>
    <p:sldId id="267" r:id="rId44"/>
    <p:sldId id="266" r:id="rId45"/>
    <p:sldId id="268" r:id="rId46"/>
    <p:sldId id="269" r:id="rId47"/>
    <p:sldId id="272" r:id="rId48"/>
    <p:sldId id="260" r:id="rId49"/>
    <p:sldId id="270" r:id="rId50"/>
    <p:sldId id="377" r:id="rId51"/>
    <p:sldId id="351" r:id="rId52"/>
    <p:sldId id="359" r:id="rId53"/>
    <p:sldId id="360" r:id="rId54"/>
    <p:sldId id="393" r:id="rId55"/>
    <p:sldId id="361" r:id="rId56"/>
    <p:sldId id="278" r:id="rId57"/>
    <p:sldId id="368" r:id="rId58"/>
    <p:sldId id="370" r:id="rId59"/>
    <p:sldId id="339" r:id="rId60"/>
    <p:sldId id="387" r:id="rId61"/>
    <p:sldId id="372" r:id="rId62"/>
    <p:sldId id="348" r:id="rId63"/>
    <p:sldId id="379" r:id="rId64"/>
    <p:sldId id="349" r:id="rId65"/>
    <p:sldId id="386" r:id="rId66"/>
    <p:sldId id="383" r:id="rId67"/>
    <p:sldId id="271" r:id="rId68"/>
    <p:sldId id="362" r:id="rId69"/>
    <p:sldId id="274" r:id="rId70"/>
    <p:sldId id="276" r:id="rId71"/>
    <p:sldId id="350" r:id="rId72"/>
    <p:sldId id="391" r:id="rId73"/>
    <p:sldId id="345" r:id="rId74"/>
  </p:sldIdLst>
  <p:sldSz cx="9144000" cy="6858000" type="letter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41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89B44-3FD9-4834-BF99-ABF89A535FC2}" type="datetimeFigureOut">
              <a:rPr lang="es-ES" smtClean="0"/>
              <a:pPr/>
              <a:t>09/04/2012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82F7D-6F58-410F-998F-40142876A7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82F7D-6F58-410F-998F-40142876A720}" type="slidenum">
              <a:rPr lang="es-ES" smtClean="0"/>
              <a:pPr/>
              <a:t>37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4A59E-6952-4C7F-9CE6-4A43EF99F13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C0056-39B8-489B-BB78-70201F7B2B3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7CFDB-0BD4-4CB0-915E-965FEBB94BA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A4236-D553-428B-90FD-98F8CF41856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BD6D5-F541-4FBD-90B5-F302A765660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5E54F-BB4B-4799-AC6D-68AAFD6F29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4B57B-0A6F-4762-892C-C6BAB23C9A9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8BC3A-7BB8-486D-B7F9-79878C512BB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B26BD-0AE6-4E0A-9AD7-776F9E0CF96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EAE75B-5851-40F3-803B-123823749BE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DDA89-4055-4508-8CE8-887CA7BFEA2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094FB2-2553-4BAA-AAEF-8E68A03F8B2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42976" y="1500174"/>
            <a:ext cx="7429552" cy="350046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8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  <a:ea typeface="+mj-ea"/>
                <a:cs typeface="+mj-cs"/>
              </a:rPr>
              <a:t>   SUCESIONES 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28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  <a:ea typeface="+mj-ea"/>
                <a:cs typeface="+mj-cs"/>
              </a:rPr>
              <a:t>	     Y 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28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  <a:ea typeface="+mj-ea"/>
                <a:cs typeface="+mj-cs"/>
              </a:rPr>
              <a:t>PROGRESIONES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1071538" y="285728"/>
            <a:ext cx="742955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Primer  dibujo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1162050"/>
            <a:ext cx="56388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3 Imagen" descr="http://redescolar.ilce.edu.mx/redescolar/act_permanentes/mate/lugares/p2carif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500188"/>
            <a:ext cx="8572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5 Imagen" descr="http://redescolar.ilce.edu.mx/redescolar/act_permanentes/mate/lugares/p2cari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63" y="1428750"/>
            <a:ext cx="9286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1071538" y="285728"/>
            <a:ext cx="742955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Segundo dibujo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1162050"/>
            <a:ext cx="56388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3 Imagen" descr="http://redescolar.ilce.edu.mx/redescolar/act_permanentes/mate/lugares/p2carif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1500188"/>
            <a:ext cx="8572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5 Imagen" descr="http://redescolar.ilce.edu.mx/redescolar/act_permanentes/mate/lugares/p2cari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38" y="3071813"/>
            <a:ext cx="9286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1071538" y="214290"/>
            <a:ext cx="707236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Tercer dibujo</a:t>
            </a:r>
            <a:endParaRPr lang="es-ES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1162050"/>
            <a:ext cx="56388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4 Imagen" descr="http://redescolar.ilce.edu.mx/redescolar/act_permanentes/mate/lugares/p2carif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57150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5 Imagen" descr="http://redescolar.ilce.edu.mx/redescolar/act_permanentes/mate/lugares/p2cari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63" y="4286250"/>
            <a:ext cx="9286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1428750"/>
            <a:ext cx="5143500" cy="519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500034" y="428604"/>
            <a:ext cx="814393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¿En cuál </a:t>
            </a:r>
            <a:r>
              <a:rPr lang="es-ES" sz="12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 las casillas  </a:t>
            </a:r>
            <a:r>
              <a:rPr lang="es-ES" sz="1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queda la carita feliz y en cuál la carita sorprendida?</a:t>
            </a:r>
            <a:endParaRPr lang="es-ES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000364" y="714356"/>
            <a:ext cx="33575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Primer dibujo</a:t>
            </a:r>
            <a:endParaRPr lang="es-ES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1212850"/>
            <a:ext cx="5357812" cy="541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4 Imagen" descr="http://redescolar.ilce.edu.mx/redescolar/act_permanentes/mate/lugares/p3cruz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25" y="1428750"/>
            <a:ext cx="542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5 Imagen" descr="http://redescolar.ilce.edu.mx/redescolar/act_permanentes/mate/lugares/p3cu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63" y="2000250"/>
            <a:ext cx="542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928794" y="285728"/>
            <a:ext cx="542928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Segundo  dibujo</a:t>
            </a:r>
            <a:endParaRPr lang="es-ES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1212850"/>
            <a:ext cx="5357812" cy="541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4 Imagen" descr="http://redescolar.ilce.edu.mx/redescolar/act_permanentes/mate/lugares/p3cruz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5" y="1571625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5 Imagen" descr="http://redescolar.ilce.edu.mx/redescolar/act_permanentes/mate/lugares/p3cu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13" y="3000375"/>
            <a:ext cx="757237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928794" y="285728"/>
            <a:ext cx="542928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Tercer  dibujo</a:t>
            </a:r>
            <a:endParaRPr lang="es-ES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1212850"/>
            <a:ext cx="5357812" cy="541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4 Imagen" descr="http://redescolar.ilce.edu.mx/redescolar/act_permanentes/mate/lugares/p3cruz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13" y="1500188"/>
            <a:ext cx="1000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5 Imagen" descr="http://redescolar.ilce.edu.mx/redescolar/act_permanentes/mate/lugares/p3cu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8" y="4286250"/>
            <a:ext cx="10001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928794" y="285728"/>
            <a:ext cx="542928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Cuarto  dibujo</a:t>
            </a:r>
            <a:endParaRPr lang="es-ES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1212850"/>
            <a:ext cx="5357812" cy="541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4 Imagen" descr="http://redescolar.ilce.edu.mx/redescolar/act_permanentes/mate/lugares/p3cruz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5" y="2928938"/>
            <a:ext cx="1000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5 Imagen" descr="http://redescolar.ilce.edu.mx/redescolar/act_permanentes/mate/lugares/p3cu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5500688"/>
            <a:ext cx="1000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928794" y="285728"/>
            <a:ext cx="542928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Quinto  dibujo</a:t>
            </a:r>
            <a:endParaRPr lang="es-ES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1212850"/>
            <a:ext cx="5572125" cy="541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4 Imagen" descr="http://redescolar.ilce.edu.mx/redescolar/act_permanentes/mate/lugares/p3cruz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4286250"/>
            <a:ext cx="10001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5 Imagen" descr="http://redescolar.ilce.edu.mx/redescolar/act_permanentes/mate/lugares/p3cu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0" y="5500688"/>
            <a:ext cx="1000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1212850"/>
            <a:ext cx="5572125" cy="541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571472" y="285728"/>
            <a:ext cx="7786742" cy="369332"/>
          </a:xfrm>
          <a:prstGeom prst="rect">
            <a:avLst/>
          </a:prstGeom>
        </p:spPr>
        <p:txBody>
          <a:bodyPr>
            <a:prstTxWarp prst="textPlain">
              <a:avLst/>
            </a:prstTxWarp>
            <a:spAutoFit/>
          </a:bodyPr>
          <a:lstStyle/>
          <a:p>
            <a:pPr>
              <a:defRPr/>
            </a:pPr>
            <a:r>
              <a:rPr lang="es-ES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¿En cuál </a:t>
            </a:r>
            <a:r>
              <a:rPr lang="es-ES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de las casillas  </a:t>
            </a:r>
            <a:r>
              <a:rPr lang="es-ES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queda la cruz y en cuál el cuadrado?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928926" y="357166"/>
            <a:ext cx="33575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Primer dibujo</a:t>
            </a:r>
            <a:endParaRPr lang="es-ES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1001713"/>
            <a:ext cx="5715000" cy="585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1285852" y="357166"/>
            <a:ext cx="685804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Primer dibujo</a:t>
            </a:r>
            <a:endParaRPr lang="es-ES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1571625"/>
            <a:ext cx="5214938" cy="470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4 Imagen" descr="http://redescolar.ilce.edu.mx/redescolar/act_permanentes/mate/lugares/p5est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1785938"/>
            <a:ext cx="7143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5 Imagen" descr="http://redescolar.ilce.edu.mx/redescolar/act_permanentes/mate/lugares/p5lun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2643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1285852" y="357166"/>
            <a:ext cx="685804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Segundo  dibujo</a:t>
            </a:r>
            <a:endParaRPr lang="es-ES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1571625"/>
            <a:ext cx="5214938" cy="470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4 Imagen" descr="http://redescolar.ilce.edu.mx/redescolar/act_permanentes/mate/lugares/p5est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5" y="5429250"/>
            <a:ext cx="7143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5 Imagen" descr="http://redescolar.ilce.edu.mx/redescolar/act_permanentes/mate/lugares/p5lun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25" y="35718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1285852" y="357166"/>
            <a:ext cx="685804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Tercer  dibujo</a:t>
            </a:r>
            <a:endParaRPr lang="es-ES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1571625"/>
            <a:ext cx="5214938" cy="470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4 Imagen" descr="http://redescolar.ilce.edu.mx/redescolar/act_permanentes/mate/lugares/p5est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50" y="1785938"/>
            <a:ext cx="7143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5 Imagen" descr="http://redescolar.ilce.edu.mx/redescolar/act_permanentes/mate/lugares/p5lun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50" y="45005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1285852" y="357166"/>
            <a:ext cx="685804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Cuarto  dibujo</a:t>
            </a:r>
            <a:endParaRPr lang="es-ES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1571625"/>
            <a:ext cx="5214938" cy="470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4 Imagen" descr="http://redescolar.ilce.edu.mx/redescolar/act_permanentes/mate/lugares/p5est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5" y="5500688"/>
            <a:ext cx="7143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5 Imagen" descr="http://redescolar.ilce.edu.mx/redescolar/act_permanentes/mate/lugares/p5lun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5" y="35718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1643063"/>
            <a:ext cx="5214938" cy="470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571472" y="500042"/>
            <a:ext cx="807249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algn="ctr" eaLnBrk="0" hangingPunct="0">
              <a:defRPr/>
            </a:pPr>
            <a:r>
              <a:rPr lang="es-ES" sz="1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¿en cuál </a:t>
            </a:r>
            <a:r>
              <a:rPr lang="es-ES" sz="1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 las casillas  </a:t>
            </a:r>
            <a:r>
              <a:rPr lang="es-ES" sz="1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queda la estrella y en cuál la luna?</a:t>
            </a:r>
            <a:endParaRPr lang="es-ES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1285852" y="357166"/>
            <a:ext cx="685804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Primer dibujo</a:t>
            </a:r>
            <a:endParaRPr lang="es-ES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1571625"/>
            <a:ext cx="5214937" cy="470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6 Imagen" descr="http://redescolar.ilce.edu.mx/redescolar/act_permanentes/mate/lugares/p6rel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1785938"/>
            <a:ext cx="5715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7 Imagen" descr="http://redescolar.ilce.edu.mx/redescolar/act_permanentes/mate/lugares/p6man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75" y="5572125"/>
            <a:ext cx="542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1285852" y="357166"/>
            <a:ext cx="685804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Segundo  dibujo</a:t>
            </a:r>
            <a:endParaRPr lang="es-ES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1571625"/>
            <a:ext cx="5214938" cy="470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6 Imagen" descr="http://redescolar.ilce.edu.mx/redescolar/act_permanentes/mate/lugares/p6rel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2714625"/>
            <a:ext cx="5715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7 Imagen" descr="http://redescolar.ilce.edu.mx/redescolar/act_permanentes/mate/lugares/p6man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63" y="4572000"/>
            <a:ext cx="542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1214414" y="357166"/>
            <a:ext cx="685804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Tercer  dibujo</a:t>
            </a:r>
            <a:endParaRPr lang="es-ES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1571625"/>
            <a:ext cx="5214938" cy="470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6 Imagen" descr="http://redescolar.ilce.edu.mx/redescolar/act_permanentes/mate/lugares/p6rel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63" y="3643313"/>
            <a:ext cx="5715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7 Imagen" descr="http://redescolar.ilce.edu.mx/redescolar/act_permanentes/mate/lugares/p6man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5" y="3643313"/>
            <a:ext cx="542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1285852" y="357166"/>
            <a:ext cx="685804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Cuarto  dibujo</a:t>
            </a:r>
            <a:endParaRPr lang="es-ES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1571625"/>
            <a:ext cx="5214938" cy="470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6 Imagen" descr="http://redescolar.ilce.edu.mx/redescolar/act_permanentes/mate/lugares/p6rel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572000"/>
            <a:ext cx="5715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7 Imagen" descr="http://redescolar.ilce.edu.mx/redescolar/act_permanentes/mate/lugares/p6man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5" y="2786063"/>
            <a:ext cx="542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1643063"/>
            <a:ext cx="5214938" cy="470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571472" y="500042"/>
            <a:ext cx="807249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algn="ctr" eaLnBrk="0" hangingPunct="0">
              <a:defRPr/>
            </a:pPr>
            <a:r>
              <a:rPr lang="es-ES" sz="1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¿en cuál </a:t>
            </a:r>
            <a:r>
              <a:rPr lang="es-ES" sz="1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 las casillas  </a:t>
            </a:r>
            <a:r>
              <a:rPr lang="es-ES" sz="1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queda el reloj  y en cuál la manecilla?</a:t>
            </a:r>
            <a:endParaRPr lang="es-ES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1735138"/>
            <a:ext cx="5072062" cy="512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Imagen 281" descr="http://redescolar.ilce.edu.mx/redescolar/act_permanentes/mate/lugares/p1car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3214688"/>
            <a:ext cx="107156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Imagen 282" descr="http://redescolar.ilce.edu.mx/redescolar/act_permanentes/mate/lugares/p1exa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63" y="3143250"/>
            <a:ext cx="1214437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357158" y="428604"/>
            <a:ext cx="8286808" cy="96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Segundo dibujo: </a:t>
            </a:r>
          </a:p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el caracol va bajando por la diagonal y el hexágono va bajando por la última columna.</a:t>
            </a:r>
            <a:endParaRPr lang="es-ES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CuadroTexto"/>
          <p:cNvSpPr txBox="1">
            <a:spLocks noChangeArrowheads="1"/>
          </p:cNvSpPr>
          <p:nvPr/>
        </p:nvSpPr>
        <p:spPr bwMode="auto">
          <a:xfrm>
            <a:off x="571472" y="2428868"/>
            <a:ext cx="8143931" cy="1500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Plain">
              <a:avLst/>
            </a:prstTxWarp>
            <a:spAutoFit/>
          </a:bodyPr>
          <a:lstStyle/>
          <a:p>
            <a:r>
              <a:rPr lang="es-MX"/>
              <a:t>soluciones</a:t>
            </a:r>
            <a:endParaRPr lang="es-E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8" y="1108075"/>
            <a:ext cx="5786437" cy="524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4 Imagen" descr="http://redescolar.ilce.edu.mx/redescolar/act_permanentes/mate/lugares/p4pal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1357313"/>
            <a:ext cx="12144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5 Imagen" descr="http://redescolar.ilce.edu.mx/redescolar/act_permanentes/mate/lugares/p4tach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25" y="1428750"/>
            <a:ext cx="13573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1162050"/>
            <a:ext cx="56388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4 Imagen" descr="http://redescolar.ilce.edu.mx/redescolar/act_permanentes/mate/lugares/p2carif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25" y="5572125"/>
            <a:ext cx="64293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5 Imagen" descr="http://redescolar.ilce.edu.mx/redescolar/act_permanentes/mate/lugares/p2cari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63" y="5857875"/>
            <a:ext cx="64293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1212850"/>
            <a:ext cx="5357812" cy="541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4 Imagen" descr="http://redescolar.ilce.edu.mx/redescolar/act_permanentes/mate/lugares/p3cruz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75" y="5429250"/>
            <a:ext cx="571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5 Imagen" descr="http://redescolar.ilce.edu.mx/redescolar/act_permanentes/mate/lugares/p3cu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857875"/>
            <a:ext cx="6429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1571625"/>
            <a:ext cx="5214938" cy="470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4 Imagen" descr="http://redescolar.ilce.edu.mx/redescolar/act_permanentes/mate/lugares/p5est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714500"/>
            <a:ext cx="7143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5 Imagen" descr="http://redescolar.ilce.edu.mx/redescolar/act_permanentes/mate/lugares/p5lun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38" y="27146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1571625"/>
            <a:ext cx="5214938" cy="470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6 Imagen" descr="http://redescolar.ilce.edu.mx/redescolar/act_permanentes/mate/lugares/p6rel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63" y="54292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7 Imagen" descr="http://redescolar.ilce.edu.mx/redescolar/act_permanentes/mate/lugares/p6man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38" y="1785938"/>
            <a:ext cx="542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57158" y="2143116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/>
              <a:t>ACTIVIDAD Nº 1</a:t>
            </a:r>
          </a:p>
          <a:p>
            <a:r>
              <a:rPr lang="es-ES_tradnl" sz="3600" dirty="0" smtClean="0"/>
              <a:t>En una hoja de color y con tu datos, copia los siguientes ejercicios y los contestas.</a:t>
            </a:r>
            <a:endParaRPr lang="es-ES" sz="36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357188"/>
            <a:ext cx="871543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3200" dirty="0">
                <a:latin typeface="Tahoma" charset="0"/>
              </a:rPr>
              <a:t>Calcula los tres términos que siguen en cada sucesión de números con signo</a:t>
            </a:r>
            <a:r>
              <a:rPr lang="es-MX" sz="3200" dirty="0" smtClean="0">
                <a:latin typeface="Tahoma" charset="0"/>
              </a:rPr>
              <a:t>:</a:t>
            </a:r>
            <a:endParaRPr lang="es-MX" sz="3200" dirty="0">
              <a:latin typeface="Tahoma" charset="0"/>
            </a:endParaRPr>
          </a:p>
          <a:p>
            <a:pPr>
              <a:defRPr/>
            </a:pPr>
            <a:endParaRPr lang="es-MX" sz="3200" dirty="0">
              <a:latin typeface="Tahoma" charset="0"/>
            </a:endParaRPr>
          </a:p>
          <a:p>
            <a:pPr marL="342900" indent="-342900">
              <a:buFontTx/>
              <a:buAutoNum type="alphaUcParenR"/>
              <a:defRPr/>
            </a:pPr>
            <a:r>
              <a:rPr lang="es-MX" sz="3200" dirty="0">
                <a:latin typeface="Tahoma" charset="0"/>
              </a:rPr>
              <a:t> – 2,   – 10,  – 18, – 26, – 34 . . . . . . .</a:t>
            </a:r>
          </a:p>
          <a:p>
            <a:pPr marL="342900" indent="-342900">
              <a:defRPr/>
            </a:pPr>
            <a:endParaRPr lang="es-MX" sz="3200" dirty="0">
              <a:latin typeface="Tahoma" charset="0"/>
            </a:endParaRPr>
          </a:p>
          <a:p>
            <a:pPr marL="342900" indent="-342900">
              <a:defRPr/>
            </a:pPr>
            <a:r>
              <a:rPr lang="es-MX" sz="3200" dirty="0">
                <a:latin typeface="Tahoma" charset="0"/>
              </a:rPr>
              <a:t>B) – 5,   – 15,  – 45, – 133, – 405 . . . . . .</a:t>
            </a:r>
          </a:p>
          <a:p>
            <a:pPr marL="342900" indent="-342900">
              <a:defRPr/>
            </a:pPr>
            <a:endParaRPr lang="es-MX" sz="3200" dirty="0">
              <a:latin typeface="Tahoma" charset="0"/>
            </a:endParaRPr>
          </a:p>
          <a:p>
            <a:pPr marL="342900" indent="-342900">
              <a:defRPr/>
            </a:pPr>
            <a:r>
              <a:rPr lang="es-MX" sz="3200" dirty="0">
                <a:latin typeface="Tahoma" charset="0"/>
              </a:rPr>
              <a:t>C) – 80   – 91,  – 102, – 113, – 124, – 133. . </a:t>
            </a:r>
          </a:p>
          <a:p>
            <a:pPr marL="342900" indent="-342900">
              <a:defRPr/>
            </a:pPr>
            <a:endParaRPr lang="es-MX" sz="3200" dirty="0">
              <a:latin typeface="Tahoma" charset="0"/>
            </a:endParaRPr>
          </a:p>
          <a:p>
            <a:pPr marL="342900" indent="-342900">
              <a:defRPr/>
            </a:pPr>
            <a:r>
              <a:rPr lang="es-MX" sz="3200" dirty="0">
                <a:latin typeface="Tahoma" charset="0"/>
              </a:rPr>
              <a:t>D) 2,  – 4,    8,   – 16,    32,   – 64 . . . . . . . </a:t>
            </a:r>
          </a:p>
          <a:p>
            <a:pPr marL="342900" indent="-342900">
              <a:defRPr/>
            </a:pPr>
            <a:endParaRPr lang="es-MX" sz="3200" dirty="0">
              <a:latin typeface="Tahoma" charset="0"/>
            </a:endParaRPr>
          </a:p>
          <a:p>
            <a:pPr marL="342900" indent="-342900">
              <a:defRPr/>
            </a:pPr>
            <a:r>
              <a:rPr lang="es-MX" sz="3200" dirty="0">
                <a:latin typeface="Tahoma" charset="0"/>
              </a:rPr>
              <a:t>E) 12,  – 3,   – 18,  – 33, – 48,  – 63. . . . .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57158" y="2143116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/>
              <a:t>ACTIVIDAD Nº 2</a:t>
            </a:r>
          </a:p>
          <a:p>
            <a:r>
              <a:rPr lang="es-ES_tradnl" sz="3600" dirty="0" smtClean="0"/>
              <a:t>En una hoja de color y con tu datos, copia los siguientes ejercicios y los contestas.</a:t>
            </a:r>
            <a:endParaRPr lang="es-ES" sz="36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357158" y="285728"/>
            <a:ext cx="8358246" cy="35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3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</a:rPr>
              <a:t>E</a:t>
            </a:r>
            <a:r>
              <a:rPr lang="es-ES" sz="1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Times New Roman" pitchFamily="18" charset="0"/>
              </a:rPr>
              <a:t>scribe los números que van en los cuadritos:</a:t>
            </a:r>
            <a:endParaRPr lang="es-ES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3" name="22 Grupo"/>
          <p:cNvGrpSpPr/>
          <p:nvPr/>
        </p:nvGrpSpPr>
        <p:grpSpPr>
          <a:xfrm>
            <a:off x="214282" y="1428736"/>
            <a:ext cx="8715436" cy="646331"/>
            <a:chOff x="214282" y="1428736"/>
            <a:chExt cx="8715436" cy="646331"/>
          </a:xfrm>
        </p:grpSpPr>
        <p:sp>
          <p:nvSpPr>
            <p:cNvPr id="4" name="3 CuadroTexto"/>
            <p:cNvSpPr txBox="1"/>
            <p:nvPr/>
          </p:nvSpPr>
          <p:spPr>
            <a:xfrm>
              <a:off x="928662" y="1428736"/>
              <a:ext cx="8001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3600" b="1" dirty="0" smtClean="0">
                  <a:solidFill>
                    <a:schemeClr val="accent3">
                      <a:lumMod val="50000"/>
                    </a:schemeClr>
                  </a:solidFill>
                </a:rPr>
                <a:t>2, 4, 6, 8, 10,         14, 16,        20</a:t>
              </a:r>
              <a:endParaRPr lang="es-ES" sz="36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" name="4 Elipse"/>
            <p:cNvSpPr/>
            <p:nvPr/>
          </p:nvSpPr>
          <p:spPr>
            <a:xfrm>
              <a:off x="214282" y="1500174"/>
              <a:ext cx="500066" cy="500066"/>
            </a:xfrm>
            <a:prstGeom prst="ellipse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3200" b="1" dirty="0" smtClean="0">
                  <a:solidFill>
                    <a:schemeClr val="accent4">
                      <a:lumMod val="50000"/>
                    </a:schemeClr>
                  </a:solidFill>
                </a:rPr>
                <a:t>1</a:t>
              </a:r>
              <a:endParaRPr lang="es-ES" sz="32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4214810" y="1500174"/>
              <a:ext cx="785818" cy="428628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6929454" y="1500174"/>
              <a:ext cx="785818" cy="428628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6" name="25 Grupo"/>
          <p:cNvGrpSpPr/>
          <p:nvPr/>
        </p:nvGrpSpPr>
        <p:grpSpPr>
          <a:xfrm>
            <a:off x="214282" y="5140123"/>
            <a:ext cx="8358278" cy="646331"/>
            <a:chOff x="214282" y="5140123"/>
            <a:chExt cx="8358278" cy="646331"/>
          </a:xfrm>
        </p:grpSpPr>
        <p:sp>
          <p:nvSpPr>
            <p:cNvPr id="10" name="9 CuadroTexto"/>
            <p:cNvSpPr txBox="1"/>
            <p:nvPr/>
          </p:nvSpPr>
          <p:spPr>
            <a:xfrm>
              <a:off x="1000100" y="5140123"/>
              <a:ext cx="75724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3600" b="1" dirty="0" smtClean="0">
                  <a:solidFill>
                    <a:schemeClr val="accent3">
                      <a:lumMod val="50000"/>
                    </a:schemeClr>
                  </a:solidFill>
                </a:rPr>
                <a:t>3, 6, 9,       15, 18, 21, 24,       40</a:t>
              </a:r>
              <a:endParaRPr lang="es-ES" sz="36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1" name="10 Elipse"/>
            <p:cNvSpPr/>
            <p:nvPr/>
          </p:nvSpPr>
          <p:spPr>
            <a:xfrm>
              <a:off x="214282" y="5214950"/>
              <a:ext cx="500066" cy="500066"/>
            </a:xfrm>
            <a:prstGeom prst="ellipse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3200" b="1" dirty="0" smtClean="0">
                  <a:solidFill>
                    <a:schemeClr val="accent4">
                      <a:lumMod val="50000"/>
                    </a:schemeClr>
                  </a:solidFill>
                </a:rPr>
                <a:t>4</a:t>
              </a:r>
              <a:endParaRPr lang="es-ES" sz="32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6929454" y="5286388"/>
              <a:ext cx="785818" cy="428628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2714612" y="5286388"/>
              <a:ext cx="785818" cy="428628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5" name="24 Grupo"/>
          <p:cNvGrpSpPr/>
          <p:nvPr/>
        </p:nvGrpSpPr>
        <p:grpSpPr>
          <a:xfrm>
            <a:off x="214282" y="3929066"/>
            <a:ext cx="8786874" cy="646331"/>
            <a:chOff x="214282" y="3929066"/>
            <a:chExt cx="8786874" cy="646331"/>
          </a:xfrm>
        </p:grpSpPr>
        <p:sp>
          <p:nvSpPr>
            <p:cNvPr id="8" name="7 CuadroTexto"/>
            <p:cNvSpPr txBox="1"/>
            <p:nvPr/>
          </p:nvSpPr>
          <p:spPr>
            <a:xfrm>
              <a:off x="1071538" y="3929066"/>
              <a:ext cx="78581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3600" b="1" dirty="0" smtClean="0">
                  <a:solidFill>
                    <a:schemeClr val="accent3">
                      <a:lumMod val="50000"/>
                    </a:schemeClr>
                  </a:solidFill>
                </a:rPr>
                <a:t>5, 10, 15,      25, 30,       40, 45,    </a:t>
              </a:r>
              <a:endParaRPr lang="es-ES" sz="36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9" name="8 Elipse"/>
            <p:cNvSpPr/>
            <p:nvPr/>
          </p:nvSpPr>
          <p:spPr>
            <a:xfrm>
              <a:off x="214282" y="4000504"/>
              <a:ext cx="500066" cy="500066"/>
            </a:xfrm>
            <a:prstGeom prst="ellipse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3200" b="1" dirty="0" smtClean="0">
                  <a:solidFill>
                    <a:schemeClr val="accent4">
                      <a:lumMod val="50000"/>
                    </a:schemeClr>
                  </a:solidFill>
                </a:rPr>
                <a:t>3</a:t>
              </a:r>
              <a:endParaRPr lang="es-ES" sz="32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3286116" y="4071942"/>
              <a:ext cx="785818" cy="428628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5715008" y="4071942"/>
              <a:ext cx="785818" cy="428628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8215338" y="4071942"/>
              <a:ext cx="785818" cy="428628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214282" y="2643182"/>
            <a:ext cx="8786874" cy="646331"/>
            <a:chOff x="214282" y="2643182"/>
            <a:chExt cx="8786874" cy="646331"/>
          </a:xfrm>
        </p:grpSpPr>
        <p:sp>
          <p:nvSpPr>
            <p:cNvPr id="6" name="5 CuadroTexto"/>
            <p:cNvSpPr txBox="1"/>
            <p:nvPr/>
          </p:nvSpPr>
          <p:spPr>
            <a:xfrm>
              <a:off x="928662" y="2643182"/>
              <a:ext cx="8072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3600" b="1" dirty="0" smtClean="0">
                  <a:solidFill>
                    <a:schemeClr val="accent3">
                      <a:lumMod val="50000"/>
                    </a:schemeClr>
                  </a:solidFill>
                </a:rPr>
                <a:t>1, 3,       7, 9, 11,      15, 17,       21</a:t>
              </a:r>
              <a:endParaRPr lang="es-ES" sz="36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" name="6 Elipse"/>
            <p:cNvSpPr/>
            <p:nvPr/>
          </p:nvSpPr>
          <p:spPr>
            <a:xfrm>
              <a:off x="214282" y="2714620"/>
              <a:ext cx="500066" cy="500066"/>
            </a:xfrm>
            <a:prstGeom prst="ellipse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3200" b="1" dirty="0" smtClean="0">
                  <a:solidFill>
                    <a:schemeClr val="accent4">
                      <a:lumMod val="50000"/>
                    </a:schemeClr>
                  </a:solidFill>
                </a:rPr>
                <a:t>2</a:t>
              </a:r>
              <a:endParaRPr lang="es-ES" sz="32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0" name="19 Rectángulo"/>
            <p:cNvSpPr/>
            <p:nvPr/>
          </p:nvSpPr>
          <p:spPr>
            <a:xfrm>
              <a:off x="7286644" y="2786058"/>
              <a:ext cx="785818" cy="428628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20 Rectángulo"/>
            <p:cNvSpPr/>
            <p:nvPr/>
          </p:nvSpPr>
          <p:spPr>
            <a:xfrm>
              <a:off x="4786314" y="2714620"/>
              <a:ext cx="785818" cy="428628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21 Rectángulo"/>
            <p:cNvSpPr/>
            <p:nvPr/>
          </p:nvSpPr>
          <p:spPr>
            <a:xfrm>
              <a:off x="2071670" y="2786058"/>
              <a:ext cx="785818" cy="428628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1928813" y="1162050"/>
            <a:ext cx="5214955" cy="5410222"/>
            <a:chOff x="1928813" y="1162050"/>
            <a:chExt cx="5638800" cy="5695950"/>
          </a:xfrm>
        </p:grpSpPr>
        <p:pic>
          <p:nvPicPr>
            <p:cNvPr id="1126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8813" y="1162050"/>
              <a:ext cx="5638800" cy="569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67" name="Imagen 281" descr="http://redescolar.ilce.edu.mx/redescolar/act_permanentes/mate/lugares/p1cara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6313" y="4286250"/>
              <a:ext cx="11430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68" name="Imagen 282" descr="http://redescolar.ilce.edu.mx/redescolar/act_permanentes/mate/lugares/p1exag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72188" y="4214813"/>
              <a:ext cx="1285875" cy="1285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142976" y="214290"/>
            <a:ext cx="6500826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Tercer dibujo:</a:t>
            </a:r>
          </a:p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continúa el patrón</a:t>
            </a:r>
            <a:endParaRPr lang="es-ES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o"/>
          <p:cNvGrpSpPr/>
          <p:nvPr/>
        </p:nvGrpSpPr>
        <p:grpSpPr>
          <a:xfrm>
            <a:off x="500034" y="425215"/>
            <a:ext cx="7786742" cy="646331"/>
            <a:chOff x="214282" y="1428736"/>
            <a:chExt cx="7786742" cy="646331"/>
          </a:xfrm>
        </p:grpSpPr>
        <p:sp>
          <p:nvSpPr>
            <p:cNvPr id="4" name="3 CuadroTexto"/>
            <p:cNvSpPr txBox="1"/>
            <p:nvPr/>
          </p:nvSpPr>
          <p:spPr>
            <a:xfrm>
              <a:off x="928662" y="1428736"/>
              <a:ext cx="70723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3600" b="1" dirty="0" smtClean="0">
                  <a:solidFill>
                    <a:schemeClr val="accent3">
                      <a:lumMod val="50000"/>
                    </a:schemeClr>
                  </a:solidFill>
                </a:rPr>
                <a:t>1, 2, 4, 8, 10,         32, 64,        </a:t>
              </a:r>
              <a:endParaRPr lang="es-ES" sz="36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" name="4 Elipse"/>
            <p:cNvSpPr/>
            <p:nvPr/>
          </p:nvSpPr>
          <p:spPr>
            <a:xfrm>
              <a:off x="214282" y="1500174"/>
              <a:ext cx="500066" cy="500066"/>
            </a:xfrm>
            <a:prstGeom prst="ellipse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3200" b="1" dirty="0" smtClean="0">
                  <a:solidFill>
                    <a:schemeClr val="accent4">
                      <a:lumMod val="50000"/>
                    </a:schemeClr>
                  </a:solidFill>
                </a:rPr>
                <a:t>5</a:t>
              </a:r>
              <a:endParaRPr lang="es-ES" sz="32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4214810" y="1500174"/>
              <a:ext cx="785818" cy="428628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6929454" y="1500174"/>
              <a:ext cx="785818" cy="428628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" name="25 Grupo"/>
          <p:cNvGrpSpPr/>
          <p:nvPr/>
        </p:nvGrpSpPr>
        <p:grpSpPr>
          <a:xfrm>
            <a:off x="357158" y="3997115"/>
            <a:ext cx="8358278" cy="646331"/>
            <a:chOff x="214282" y="5140123"/>
            <a:chExt cx="8358278" cy="646331"/>
          </a:xfrm>
        </p:grpSpPr>
        <p:sp>
          <p:nvSpPr>
            <p:cNvPr id="10" name="9 CuadroTexto"/>
            <p:cNvSpPr txBox="1"/>
            <p:nvPr/>
          </p:nvSpPr>
          <p:spPr>
            <a:xfrm>
              <a:off x="1000100" y="5140123"/>
              <a:ext cx="75724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3600" b="1" dirty="0" smtClean="0">
                  <a:solidFill>
                    <a:schemeClr val="accent3">
                      <a:lumMod val="50000"/>
                    </a:schemeClr>
                  </a:solidFill>
                </a:rPr>
                <a:t>5, 12, 19,       40, 47,        61, 68 </a:t>
              </a:r>
              <a:endParaRPr lang="es-ES" sz="36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1" name="10 Elipse"/>
            <p:cNvSpPr/>
            <p:nvPr/>
          </p:nvSpPr>
          <p:spPr>
            <a:xfrm>
              <a:off x="214282" y="5214950"/>
              <a:ext cx="500066" cy="500066"/>
            </a:xfrm>
            <a:prstGeom prst="ellipse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3200" b="1" dirty="0" smtClean="0">
                  <a:solidFill>
                    <a:schemeClr val="accent4">
                      <a:lumMod val="50000"/>
                    </a:schemeClr>
                  </a:solidFill>
                </a:rPr>
                <a:t>8</a:t>
              </a:r>
              <a:endParaRPr lang="es-ES" sz="32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5929322" y="5286388"/>
              <a:ext cx="785818" cy="428628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3286116" y="5286388"/>
              <a:ext cx="785818" cy="428628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2" name="24 Grupo"/>
          <p:cNvGrpSpPr/>
          <p:nvPr/>
        </p:nvGrpSpPr>
        <p:grpSpPr>
          <a:xfrm>
            <a:off x="357126" y="2786058"/>
            <a:ext cx="8286840" cy="646331"/>
            <a:chOff x="214282" y="3929066"/>
            <a:chExt cx="8715436" cy="646331"/>
          </a:xfrm>
        </p:grpSpPr>
        <p:sp>
          <p:nvSpPr>
            <p:cNvPr id="8" name="7 CuadroTexto"/>
            <p:cNvSpPr txBox="1"/>
            <p:nvPr/>
          </p:nvSpPr>
          <p:spPr>
            <a:xfrm>
              <a:off x="1071538" y="3929066"/>
              <a:ext cx="78581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3600" b="1" dirty="0" smtClean="0">
                  <a:solidFill>
                    <a:schemeClr val="accent3">
                      <a:lumMod val="50000"/>
                    </a:schemeClr>
                  </a:solidFill>
                </a:rPr>
                <a:t>4, 9, 14,        24, 29, 34,        44</a:t>
              </a:r>
              <a:endParaRPr lang="es-ES" sz="36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9" name="8 Elipse"/>
            <p:cNvSpPr/>
            <p:nvPr/>
          </p:nvSpPr>
          <p:spPr>
            <a:xfrm>
              <a:off x="214282" y="4000504"/>
              <a:ext cx="500066" cy="500066"/>
            </a:xfrm>
            <a:prstGeom prst="ellipse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3200" b="1" dirty="0" smtClean="0">
                  <a:solidFill>
                    <a:schemeClr val="accent4">
                      <a:lumMod val="50000"/>
                    </a:schemeClr>
                  </a:solidFill>
                </a:rPr>
                <a:t>7</a:t>
              </a:r>
              <a:endParaRPr lang="es-ES" sz="32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3286116" y="4071942"/>
              <a:ext cx="785818" cy="428628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6826000" y="4071942"/>
              <a:ext cx="976726" cy="428628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3" name="23 Grupo"/>
          <p:cNvGrpSpPr/>
          <p:nvPr/>
        </p:nvGrpSpPr>
        <p:grpSpPr>
          <a:xfrm>
            <a:off x="642910" y="1643050"/>
            <a:ext cx="6740727" cy="646331"/>
            <a:chOff x="214282" y="2643182"/>
            <a:chExt cx="8820313" cy="646331"/>
          </a:xfrm>
        </p:grpSpPr>
        <p:sp>
          <p:nvSpPr>
            <p:cNvPr id="6" name="5 CuadroTexto"/>
            <p:cNvSpPr txBox="1"/>
            <p:nvPr/>
          </p:nvSpPr>
          <p:spPr>
            <a:xfrm>
              <a:off x="962101" y="2643182"/>
              <a:ext cx="8072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3600" b="1" dirty="0" smtClean="0">
                  <a:solidFill>
                    <a:schemeClr val="accent3">
                      <a:lumMod val="50000"/>
                    </a:schemeClr>
                  </a:solidFill>
                </a:rPr>
                <a:t>3, 6, 12,          48, 96,      </a:t>
              </a:r>
              <a:endParaRPr lang="es-ES" sz="36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" name="6 Elipse"/>
            <p:cNvSpPr/>
            <p:nvPr/>
          </p:nvSpPr>
          <p:spPr>
            <a:xfrm>
              <a:off x="214282" y="2714620"/>
              <a:ext cx="500066" cy="500066"/>
            </a:xfrm>
            <a:prstGeom prst="ellipse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3200" b="1" dirty="0" smtClean="0">
                  <a:solidFill>
                    <a:schemeClr val="accent4">
                      <a:lumMod val="50000"/>
                    </a:schemeClr>
                  </a:solidFill>
                </a:rPr>
                <a:t>6</a:t>
              </a:r>
              <a:endParaRPr lang="es-ES" sz="32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1" name="20 Rectángulo"/>
            <p:cNvSpPr/>
            <p:nvPr/>
          </p:nvSpPr>
          <p:spPr>
            <a:xfrm>
              <a:off x="7505518" y="2786058"/>
              <a:ext cx="1215206" cy="428628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21 Rectángulo"/>
            <p:cNvSpPr/>
            <p:nvPr/>
          </p:nvSpPr>
          <p:spPr>
            <a:xfrm>
              <a:off x="3766423" y="2786058"/>
              <a:ext cx="1121729" cy="428628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5" name="25 Grupo"/>
          <p:cNvGrpSpPr/>
          <p:nvPr/>
        </p:nvGrpSpPr>
        <p:grpSpPr>
          <a:xfrm>
            <a:off x="214282" y="5286388"/>
            <a:ext cx="8715436" cy="646331"/>
            <a:chOff x="214282" y="5140123"/>
            <a:chExt cx="8352292" cy="646331"/>
          </a:xfrm>
        </p:grpSpPr>
        <p:sp>
          <p:nvSpPr>
            <p:cNvPr id="26" name="25 CuadroTexto"/>
            <p:cNvSpPr txBox="1"/>
            <p:nvPr/>
          </p:nvSpPr>
          <p:spPr>
            <a:xfrm>
              <a:off x="1000100" y="5140123"/>
              <a:ext cx="73581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3600" b="1" dirty="0" smtClean="0">
                  <a:solidFill>
                    <a:schemeClr val="accent3">
                      <a:lumMod val="50000"/>
                    </a:schemeClr>
                  </a:solidFill>
                </a:rPr>
                <a:t>1, 2, 4, 7 11       22, 29,37, 46</a:t>
              </a:r>
              <a:endParaRPr lang="es-ES" sz="36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7" name="26 Elipse"/>
            <p:cNvSpPr/>
            <p:nvPr/>
          </p:nvSpPr>
          <p:spPr>
            <a:xfrm>
              <a:off x="214282" y="5214950"/>
              <a:ext cx="500066" cy="500066"/>
            </a:xfrm>
            <a:prstGeom prst="ellipse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3200" b="1" dirty="0" smtClean="0">
                  <a:solidFill>
                    <a:schemeClr val="accent4">
                      <a:lumMod val="50000"/>
                    </a:schemeClr>
                  </a:solidFill>
                </a:rPr>
                <a:t>9</a:t>
              </a:r>
              <a:endParaRPr lang="es-ES" sz="32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7608114" y="5282999"/>
              <a:ext cx="958460" cy="428628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3741533" y="5286388"/>
              <a:ext cx="785818" cy="428628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5721" y="214290"/>
            <a:ext cx="8501122" cy="6429420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2000" b="1" dirty="0">
                <a:latin typeface="Times New Roman" pitchFamily="18" charset="0"/>
              </a:rPr>
              <a:t>	</a:t>
            </a:r>
            <a:r>
              <a:rPr lang="es-ES" sz="2800" b="1" dirty="0">
                <a:latin typeface="Times New Roman" pitchFamily="18" charset="0"/>
              </a:rPr>
              <a:t>Una sucesión es un conjunto ordenado de términos matemáticos </a:t>
            </a:r>
            <a:r>
              <a:rPr lang="es-ES" sz="2800" b="1" dirty="0" smtClean="0">
                <a:latin typeface="Times New Roman" pitchFamily="18" charset="0"/>
              </a:rPr>
              <a:t>(números), </a:t>
            </a:r>
            <a:r>
              <a:rPr lang="es-ES" sz="2800" b="1" dirty="0">
                <a:latin typeface="Times New Roman" pitchFamily="18" charset="0"/>
              </a:rPr>
              <a:t>tal que, como colección de objetos, presentan una </a:t>
            </a:r>
            <a:r>
              <a:rPr lang="es-ES" sz="2800" b="1" dirty="0" smtClean="0">
                <a:latin typeface="Times New Roman" pitchFamily="18" charset="0"/>
              </a:rPr>
              <a:t>cierta </a:t>
            </a:r>
            <a:r>
              <a:rPr lang="es-ES" sz="2800" b="1" dirty="0">
                <a:latin typeface="Times New Roman" pitchFamily="18" charset="0"/>
              </a:rPr>
              <a:t>regularidad, de manera que, dado cualquiera de los términos que la integran, es posible saber cuál viene a continuación</a:t>
            </a:r>
            <a:r>
              <a:rPr lang="es-ES" sz="2800" b="1" dirty="0" smtClean="0">
                <a:latin typeface="Times New Roman" pitchFamily="18" charset="0"/>
              </a:rPr>
              <a:t>.</a:t>
            </a: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1400" b="1" dirty="0">
              <a:latin typeface="Times New Roman" pitchFamily="18" charset="0"/>
            </a:endParaRP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2800" b="1" dirty="0">
                <a:latin typeface="Times New Roman" pitchFamily="18" charset="0"/>
              </a:rPr>
              <a:t>	La sucesión de números captaron el interés de los matemáticos ya desde tiempo de Pitágoras; en efecto como ya hemos visto, los pitagóricos se interesaron por sucesiones como la de los números pares, la de los números cuadrados perfectos, la de los triangulares, etc. </a:t>
            </a: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1500" b="1" dirty="0">
                <a:latin typeface="Times New Roman" pitchFamily="18" charset="0"/>
              </a:rPr>
              <a:t>	</a:t>
            </a:r>
            <a:endParaRPr lang="es-ES" sz="1500" b="1" dirty="0" smtClean="0">
              <a:latin typeface="Times New Roman" pitchFamily="18" charset="0"/>
            </a:endParaRP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2800" b="1" dirty="0" smtClean="0">
                <a:latin typeface="Times New Roman" pitchFamily="18" charset="0"/>
              </a:rPr>
              <a:t>	Un </a:t>
            </a:r>
            <a:r>
              <a:rPr lang="es-ES" sz="2800" b="1" dirty="0">
                <a:latin typeface="Times New Roman" pitchFamily="18" charset="0"/>
              </a:rPr>
              <a:t>tipo de sucesiones particularmente importantes son las llamadas progresiones, aritméticas </a:t>
            </a:r>
            <a:r>
              <a:rPr lang="es-ES" sz="2800" b="1" dirty="0" smtClean="0">
                <a:latin typeface="Times New Roman" pitchFamily="18" charset="0"/>
              </a:rPr>
              <a:t> y/o  geométricas.</a:t>
            </a:r>
            <a:endParaRPr lang="es-E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643042" y="2571744"/>
            <a:ext cx="56436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400" b="1" i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s-ES_tradnl" sz="4400" b="1" i="1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es-ES_tradnl" sz="4400" b="1" i="1" dirty="0" smtClean="0">
                <a:solidFill>
                  <a:srgbClr val="C00000"/>
                </a:solidFill>
                <a:latin typeface="Comic Sans MS" pitchFamily="66" charset="0"/>
              </a:rPr>
              <a:t>,  a</a:t>
            </a:r>
            <a:r>
              <a:rPr lang="es-ES_tradnl" sz="4400" b="1" i="1" baseline="-25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es-ES_tradnl" sz="4400" b="1" i="1" dirty="0" smtClean="0">
                <a:solidFill>
                  <a:srgbClr val="C00000"/>
                </a:solidFill>
                <a:latin typeface="Comic Sans MS" pitchFamily="66" charset="0"/>
              </a:rPr>
              <a:t>,  a</a:t>
            </a:r>
            <a:r>
              <a:rPr lang="es-ES_tradnl" sz="4400" b="1" i="1" baseline="-25000" dirty="0" smtClean="0">
                <a:solidFill>
                  <a:srgbClr val="C00000"/>
                </a:solidFill>
                <a:latin typeface="Comic Sans MS" pitchFamily="66" charset="0"/>
              </a:rPr>
              <a:t>3</a:t>
            </a:r>
            <a:r>
              <a:rPr lang="es-ES_tradnl" sz="4400" b="1" i="1" dirty="0" smtClean="0">
                <a:solidFill>
                  <a:srgbClr val="C00000"/>
                </a:solidFill>
                <a:latin typeface="Comic Sans MS" pitchFamily="66" charset="0"/>
              </a:rPr>
              <a:t>, …., </a:t>
            </a:r>
            <a:r>
              <a:rPr lang="es-ES_tradnl" sz="4400" b="1" i="1" dirty="0" err="1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s-ES_tradnl" sz="4400" b="1" i="1" baseline="-25000" dirty="0" err="1" smtClean="0">
                <a:solidFill>
                  <a:srgbClr val="C00000"/>
                </a:solidFill>
                <a:latin typeface="Comic Sans MS" pitchFamily="66" charset="0"/>
              </a:rPr>
              <a:t>n</a:t>
            </a:r>
            <a:r>
              <a:rPr lang="es-ES_tradnl" sz="4400" b="1" i="1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  <a:endParaRPr lang="es-ES" sz="44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5720" y="857232"/>
            <a:ext cx="8358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b="1" dirty="0" smtClean="0">
                <a:latin typeface="Times New Roman" pitchFamily="18" charset="0"/>
              </a:rPr>
              <a:t>Para hacer referencia a una sucesión cualquiera se escribe </a:t>
            </a:r>
            <a:endParaRPr lang="es-ES" sz="3200" dirty="0"/>
          </a:p>
        </p:txBody>
      </p:sp>
      <p:sp>
        <p:nvSpPr>
          <p:cNvPr id="7" name="6 Rectángulo"/>
          <p:cNvSpPr/>
          <p:nvPr/>
        </p:nvSpPr>
        <p:spPr>
          <a:xfrm>
            <a:off x="357158" y="4214818"/>
            <a:ext cx="850112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s-ES" sz="3200" b="1" dirty="0" smtClean="0">
                <a:latin typeface="Times New Roman" pitchFamily="18" charset="0"/>
              </a:rPr>
              <a:t>donde </a:t>
            </a:r>
            <a:r>
              <a:rPr lang="es-ES" sz="4400" b="1" i="1" dirty="0" err="1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s-ES" sz="4400" b="1" i="1" baseline="-25000" dirty="0" err="1" smtClean="0">
                <a:solidFill>
                  <a:srgbClr val="C00000"/>
                </a:solidFill>
                <a:latin typeface="Comic Sans MS" pitchFamily="66" charset="0"/>
              </a:rPr>
              <a:t>n</a:t>
            </a:r>
            <a:r>
              <a:rPr lang="es-ES" sz="3200" b="1" dirty="0" smtClean="0">
                <a:latin typeface="Times New Roman" pitchFamily="18" charset="0"/>
              </a:rPr>
              <a:t>  representa el término general, es decir el término que ocupa el lugar  </a:t>
            </a:r>
            <a:r>
              <a:rPr lang="es-ES" sz="3200" b="1" i="1" dirty="0" smtClean="0">
                <a:solidFill>
                  <a:srgbClr val="C00000"/>
                </a:solidFill>
                <a:latin typeface="Times New Roman" pitchFamily="18" charset="0"/>
              </a:rPr>
              <a:t>n</a:t>
            </a:r>
            <a:r>
              <a:rPr lang="es-ES" sz="3200" b="1" dirty="0" smtClean="0">
                <a:latin typeface="Times New Roman" pitchFamily="18" charset="0"/>
              </a:rPr>
              <a:t>.</a:t>
            </a:r>
            <a:endParaRPr lang="es-ES" sz="32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Rectángulo"/>
          <p:cNvSpPr>
            <a:spLocks noChangeArrowheads="1"/>
          </p:cNvSpPr>
          <p:nvPr/>
        </p:nvSpPr>
        <p:spPr bwMode="auto">
          <a:xfrm>
            <a:off x="428625" y="357188"/>
            <a:ext cx="8286750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s-ES" sz="3200" b="1">
                <a:latin typeface="Times New Roman" pitchFamily="18" charset="0"/>
              </a:rPr>
              <a:t>	Por regla general, las sucesiones numéricas presentan la característica de que,  cada término está relacionado con el anterior de una manera determinada. </a:t>
            </a:r>
          </a:p>
          <a:p>
            <a:pPr algn="just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s-ES" sz="3200" b="1">
                <a:latin typeface="Times New Roman" pitchFamily="18" charset="0"/>
              </a:rPr>
              <a:t>	Ejemplo, cada número par se obtiene sumando 2 al inmediatamente anterior.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4643438"/>
            <a:ext cx="73437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Rectángulo"/>
          <p:cNvSpPr>
            <a:spLocks noChangeArrowheads="1"/>
          </p:cNvSpPr>
          <p:nvPr/>
        </p:nvSpPr>
        <p:spPr bwMode="auto">
          <a:xfrm>
            <a:off x="357188" y="428625"/>
            <a:ext cx="85725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b="1" dirty="0">
                <a:latin typeface="Times New Roman" pitchFamily="18" charset="0"/>
              </a:rPr>
              <a:t>	</a:t>
            </a:r>
            <a:r>
              <a:rPr lang="es-ES" sz="3200" b="1" dirty="0">
                <a:latin typeface="Times New Roman" pitchFamily="18" charset="0"/>
              </a:rPr>
              <a:t>Los números triangulares se obtienen sumando sucesivamente, a partir del primero, la sucesión de los números naturales desde el 2 en adelante;</a:t>
            </a:r>
            <a:endParaRPr lang="es-ES" sz="3200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2786063"/>
            <a:ext cx="74295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3 Rectángulo"/>
          <p:cNvSpPr>
            <a:spLocks noChangeArrowheads="1"/>
          </p:cNvSpPr>
          <p:nvPr/>
        </p:nvSpPr>
        <p:spPr bwMode="auto">
          <a:xfrm>
            <a:off x="357188" y="4071938"/>
            <a:ext cx="85010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b="1" dirty="0">
                <a:latin typeface="Times New Roman" pitchFamily="18" charset="0"/>
              </a:rPr>
              <a:t>	</a:t>
            </a:r>
            <a:r>
              <a:rPr lang="es-ES" sz="2800" b="1" dirty="0">
                <a:latin typeface="Times New Roman" pitchFamily="18" charset="0"/>
              </a:rPr>
              <a:t>Los cuadrados se obtienen sumando , a partir de 1, la sucesión de los números impares de 3 en adelante.</a:t>
            </a:r>
            <a:endParaRPr lang="es-ES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5429250"/>
            <a:ext cx="72866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360363" y="285750"/>
            <a:ext cx="8569325" cy="616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s-ES" sz="2000" b="1" dirty="0">
                <a:latin typeface="Times New Roman" pitchFamily="18" charset="0"/>
              </a:rPr>
              <a:t>	</a:t>
            </a:r>
            <a:r>
              <a:rPr lang="es-ES" sz="2800" b="1" dirty="0">
                <a:latin typeface="Times New Roman" pitchFamily="18" charset="0"/>
              </a:rPr>
              <a:t>Estas sucesiones presentan la importante propiedad de que su término general es susceptible de ser definido mediante una fórmula: </a:t>
            </a:r>
            <a:endParaRPr lang="es-ES" sz="2800" b="1" dirty="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endParaRPr lang="es-MX" sz="2800" b="1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endParaRPr lang="es-ES" sz="2800" b="1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Ø"/>
            </a:pPr>
            <a:r>
              <a:rPr lang="es-ES" sz="2800" b="1" dirty="0">
                <a:latin typeface="Times New Roman" pitchFamily="18" charset="0"/>
              </a:rPr>
              <a:t>El término general de la sucesión de los números pares es: 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endParaRPr lang="es-ES" sz="2800" b="1" dirty="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r>
              <a:rPr lang="es-ES" sz="2800" b="1" dirty="0">
                <a:latin typeface="Times New Roman" pitchFamily="18" charset="0"/>
              </a:rPr>
              <a:t>	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Ø"/>
            </a:pPr>
            <a:r>
              <a:rPr lang="es-ES" sz="2800" b="1" dirty="0">
                <a:latin typeface="Times New Roman" pitchFamily="18" charset="0"/>
              </a:rPr>
              <a:t>El término general de la sucesión de los números impares es</a:t>
            </a:r>
            <a:r>
              <a:rPr lang="es-ES" sz="2800" b="1" dirty="0" smtClean="0">
                <a:latin typeface="Times New Roman" pitchFamily="18" charset="0"/>
              </a:rPr>
              <a:t>:</a:t>
            </a:r>
            <a:endParaRPr lang="es-ES" sz="2800" b="1" dirty="0">
              <a:latin typeface="Times New Roman" pitchFamily="18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12" y="3249779"/>
            <a:ext cx="2143129" cy="46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5500702"/>
            <a:ext cx="682046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28625" y="1000125"/>
            <a:ext cx="8229600" cy="550703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s-ES" sz="2000" b="1" dirty="0">
                <a:latin typeface="+mn-lt"/>
              </a:rPr>
              <a:t>	</a:t>
            </a:r>
            <a:r>
              <a:rPr lang="es-ES" sz="2400" b="1" dirty="0">
                <a:latin typeface="+mn-lt"/>
              </a:rPr>
              <a:t>Una progresión aritmética es una sucesión de números tales que la diferencia entre dos consecutivos cualesquiera de ellos es siempre igual a un número fijo llamado diferencia  (d)  o razón de la progresión.</a:t>
            </a:r>
          </a:p>
          <a:p>
            <a:pPr algn="just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endParaRPr lang="es-ES" sz="2400" b="1" dirty="0">
              <a:latin typeface="+mn-lt"/>
            </a:endParaRPr>
          </a:p>
          <a:p>
            <a:pPr marL="411480" indent="-342900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s-ES" sz="2800" b="1" dirty="0">
                <a:latin typeface="+mn-lt"/>
              </a:rPr>
              <a:t>Números impares: 	  	 = 2</a:t>
            </a:r>
            <a:r>
              <a:rPr lang="es-ES" sz="2800" b="1" i="1" dirty="0">
                <a:latin typeface="+mn-lt"/>
              </a:rPr>
              <a:t>n</a:t>
            </a:r>
            <a:r>
              <a:rPr lang="es-ES" sz="2800" b="1" dirty="0">
                <a:latin typeface="+mn-lt"/>
              </a:rPr>
              <a:t> – 1</a:t>
            </a:r>
          </a:p>
          <a:p>
            <a:pPr marL="411480" indent="-342900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s-ES" sz="2800" b="1" dirty="0">
                <a:latin typeface="+mn-lt"/>
              </a:rPr>
              <a:t>Números múltiplos de 2:		       = 2</a:t>
            </a:r>
            <a:r>
              <a:rPr lang="es-ES" sz="2800" b="1" i="1" dirty="0">
                <a:latin typeface="+mn-lt"/>
              </a:rPr>
              <a:t>n</a:t>
            </a:r>
            <a:endParaRPr lang="es-ES" sz="2800" b="1" dirty="0">
              <a:latin typeface="+mn-lt"/>
            </a:endParaRPr>
          </a:p>
          <a:p>
            <a:pPr marL="411480" indent="-342900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s-ES" sz="2800" b="1" dirty="0">
                <a:latin typeface="+mn-lt"/>
              </a:rPr>
              <a:t>Números múltiplos de 7:	       = 7</a:t>
            </a:r>
            <a:r>
              <a:rPr lang="es-ES" sz="2800" b="1" i="1" dirty="0">
                <a:latin typeface="+mn-lt"/>
              </a:rPr>
              <a:t>n</a:t>
            </a:r>
            <a:r>
              <a:rPr lang="es-ES" sz="2800" b="1" dirty="0">
                <a:latin typeface="+mn-lt"/>
              </a:rPr>
              <a:t>  </a:t>
            </a:r>
          </a:p>
          <a:p>
            <a:pPr marL="411480" indent="-342900" algn="just"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s-ES" sz="2800" b="1" dirty="0">
                <a:latin typeface="+mn-lt"/>
              </a:rPr>
              <a:t>La sucesión   7, 11, 15, 19, 23, 27,..., es una progresión aritmética de término general </a:t>
            </a:r>
          </a:p>
          <a:p>
            <a:pPr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es-ES" sz="2800" b="1" dirty="0">
                <a:latin typeface="+mn-lt"/>
              </a:rPr>
              <a:t>			= 4</a:t>
            </a:r>
            <a:r>
              <a:rPr lang="es-ES" sz="2800" b="1" i="1" dirty="0">
                <a:latin typeface="+mn-lt"/>
              </a:rPr>
              <a:t>n</a:t>
            </a:r>
            <a:r>
              <a:rPr lang="es-ES" sz="2800" b="1" dirty="0">
                <a:latin typeface="+mn-lt"/>
              </a:rPr>
              <a:t>+ 3	 y diferencia </a:t>
            </a:r>
            <a:r>
              <a:rPr lang="es-ES" sz="2800" b="1" i="1" dirty="0">
                <a:latin typeface="+mn-lt"/>
              </a:rPr>
              <a:t>d </a:t>
            </a:r>
            <a:r>
              <a:rPr lang="es-ES" sz="2800" b="1" dirty="0">
                <a:latin typeface="+mn-lt"/>
              </a:rPr>
              <a:t>= 4.</a:t>
            </a:r>
            <a:r>
              <a:rPr lang="es-ES" sz="2000" b="1" dirty="0">
                <a:latin typeface="+mn-lt"/>
              </a:rPr>
              <a:t>	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508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800" b="1" spc="-100" dirty="0">
                <a:solidFill>
                  <a:schemeClr val="tx2">
                    <a:satMod val="200000"/>
                  </a:schemeClr>
                </a:solidFill>
                <a:latin typeface="Bodoni MT Black" pitchFamily="18" charset="0"/>
                <a:ea typeface="+mj-ea"/>
                <a:cs typeface="+mj-cs"/>
              </a:rPr>
              <a:t>PROGRESIONES     ARITMÉTICAS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13" y="3714750"/>
            <a:ext cx="48101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214688"/>
            <a:ext cx="481012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5" y="4214813"/>
            <a:ext cx="4810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5643563"/>
            <a:ext cx="6508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282" y="928670"/>
            <a:ext cx="8729666" cy="214314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800" b="1" dirty="0" smtClean="0">
                <a:latin typeface="Times New Roman" pitchFamily="18" charset="0"/>
              </a:rPr>
              <a:t>En una progresión aritmética se cumple, por definición, que el término   </a:t>
            </a:r>
            <a:r>
              <a:rPr lang="es-ES" sz="3600" b="1" i="1" dirty="0" err="1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s-ES" sz="3600" b="1" i="1" baseline="-25000" dirty="0" err="1" smtClean="0">
                <a:solidFill>
                  <a:srgbClr val="C00000"/>
                </a:solidFill>
                <a:latin typeface="Comic Sans MS" pitchFamily="66" charset="0"/>
              </a:rPr>
              <a:t>n</a:t>
            </a:r>
            <a:r>
              <a:rPr lang="es-ES" sz="2800" b="1" i="1" dirty="0" smtClean="0">
                <a:latin typeface="Comic Sans MS" pitchFamily="66" charset="0"/>
              </a:rPr>
              <a:t>	</a:t>
            </a:r>
            <a:r>
              <a:rPr lang="es-ES" sz="2800" b="1" dirty="0" smtClean="0">
                <a:latin typeface="Times New Roman" pitchFamily="18" charset="0"/>
              </a:rPr>
              <a:t>   que ocupa el lugar </a:t>
            </a:r>
            <a:r>
              <a:rPr lang="es-ES" sz="2800" b="1" i="1" dirty="0" smtClean="0">
                <a:solidFill>
                  <a:srgbClr val="C00000"/>
                </a:solidFill>
                <a:latin typeface="Comic Sans MS" pitchFamily="66" charset="0"/>
              </a:rPr>
              <a:t>n</a:t>
            </a:r>
            <a:r>
              <a:rPr lang="es-ES" sz="2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s-ES" sz="2800" b="1" dirty="0" smtClean="0">
                <a:latin typeface="Times New Roman" pitchFamily="18" charset="0"/>
              </a:rPr>
              <a:t>será siempre igual al anterior más la diferencia </a:t>
            </a:r>
            <a:r>
              <a:rPr lang="es-ES" sz="2800" b="1" i="1" dirty="0" smtClean="0">
                <a:latin typeface="Times New Roman" pitchFamily="18" charset="0"/>
              </a:rPr>
              <a:t>d</a:t>
            </a:r>
            <a:r>
              <a:rPr lang="es-ES" sz="2800" b="1" dirty="0" smtClean="0">
                <a:latin typeface="Times New Roman" pitchFamily="18" charset="0"/>
              </a:rPr>
              <a:t>: es decir  </a:t>
            </a:r>
            <a:r>
              <a:rPr lang="es-ES" sz="2800" b="1" i="1" dirty="0" err="1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s-ES" sz="2800" b="1" i="1" baseline="-25000" dirty="0" err="1" smtClean="0">
                <a:solidFill>
                  <a:srgbClr val="C00000"/>
                </a:solidFill>
                <a:latin typeface="Comic Sans MS" pitchFamily="66" charset="0"/>
              </a:rPr>
              <a:t>n</a:t>
            </a:r>
            <a:r>
              <a:rPr lang="es-ES" sz="2800" b="1" i="1" dirty="0" smtClean="0">
                <a:solidFill>
                  <a:srgbClr val="C00000"/>
                </a:solidFill>
                <a:latin typeface="Comic Sans MS" pitchFamily="66" charset="0"/>
              </a:rPr>
              <a:t> = a</a:t>
            </a:r>
            <a:r>
              <a:rPr lang="es-ES" sz="2800" b="1" i="1" baseline="-25000" dirty="0" smtClean="0">
                <a:solidFill>
                  <a:srgbClr val="C00000"/>
                </a:solidFill>
                <a:latin typeface="Comic Sans MS" pitchFamily="66" charset="0"/>
              </a:rPr>
              <a:t>n-1</a:t>
            </a:r>
            <a:r>
              <a:rPr lang="es-ES" sz="2800" b="1" i="1" dirty="0" smtClean="0">
                <a:solidFill>
                  <a:srgbClr val="C00000"/>
                </a:solidFill>
                <a:latin typeface="Comic Sans MS" pitchFamily="66" charset="0"/>
              </a:rPr>
              <a:t> + d</a:t>
            </a:r>
            <a:r>
              <a:rPr lang="es-ES" sz="2800" b="1" dirty="0" smtClean="0">
                <a:latin typeface="Times New Roman" pitchFamily="18" charset="0"/>
              </a:rPr>
              <a:t> 	para todos los valores de  </a:t>
            </a:r>
            <a:r>
              <a:rPr lang="es-ES" sz="2800" b="1" i="1" dirty="0" smtClean="0">
                <a:latin typeface="Times New Roman" pitchFamily="18" charset="0"/>
              </a:rPr>
              <a:t>n </a:t>
            </a:r>
            <a:r>
              <a:rPr lang="es-ES" sz="2800" b="1" dirty="0" smtClean="0">
                <a:latin typeface="Times New Roman" pitchFamily="18" charset="0"/>
              </a:rPr>
              <a:t>= 2,3,4,.... En consecuencia se tendrá: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42844" y="285728"/>
            <a:ext cx="878687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 dirty="0" smtClean="0">
                <a:latin typeface="Times New Roman" pitchFamily="18" charset="0"/>
              </a:rPr>
              <a:t>TÉRMINO GENERAL DE UNA PROGRESIÓN ARITMETICA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22542" y="4929198"/>
            <a:ext cx="5363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 smtClean="0">
                <a:latin typeface="Times New Roman" pitchFamily="18" charset="0"/>
              </a:rPr>
              <a:t>Por consiguiente se cumplirá que:</a:t>
            </a:r>
            <a:endParaRPr lang="es-ES" sz="2800" dirty="0"/>
          </a:p>
        </p:txBody>
      </p:sp>
      <p:sp>
        <p:nvSpPr>
          <p:cNvPr id="9" name="8 Rectángulo"/>
          <p:cNvSpPr/>
          <p:nvPr/>
        </p:nvSpPr>
        <p:spPr>
          <a:xfrm>
            <a:off x="428596" y="4266829"/>
            <a:ext cx="835824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3600" b="1" i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s-ES_tradnl" sz="3600" b="1" i="1" baseline="-25000" dirty="0" smtClean="0">
                <a:solidFill>
                  <a:srgbClr val="C00000"/>
                </a:solidFill>
                <a:latin typeface="Comic Sans MS" pitchFamily="66" charset="0"/>
              </a:rPr>
              <a:t>4</a:t>
            </a:r>
            <a:r>
              <a:rPr lang="es-ES_tradnl" sz="3600" b="1" i="1" dirty="0" smtClean="0">
                <a:solidFill>
                  <a:srgbClr val="C00000"/>
                </a:solidFill>
                <a:latin typeface="Comic Sans MS" pitchFamily="66" charset="0"/>
              </a:rPr>
              <a:t> = a</a:t>
            </a:r>
            <a:r>
              <a:rPr lang="es-ES_tradnl" sz="3600" b="1" i="1" baseline="-25000" dirty="0" smtClean="0">
                <a:solidFill>
                  <a:srgbClr val="C00000"/>
                </a:solidFill>
                <a:latin typeface="Comic Sans MS" pitchFamily="66" charset="0"/>
              </a:rPr>
              <a:t>3</a:t>
            </a:r>
            <a:r>
              <a:rPr lang="es-ES_tradnl" sz="3600" b="1" i="1" dirty="0" smtClean="0">
                <a:solidFill>
                  <a:srgbClr val="C00000"/>
                </a:solidFill>
                <a:latin typeface="Comic Sans MS" pitchFamily="66" charset="0"/>
              </a:rPr>
              <a:t> + d = a</a:t>
            </a:r>
            <a:r>
              <a:rPr lang="es-ES_tradnl" sz="3600" b="1" i="1" baseline="-25000" dirty="0" smtClean="0">
                <a:solidFill>
                  <a:srgbClr val="C00000"/>
                </a:solidFill>
                <a:latin typeface="Comic Sans MS" pitchFamily="66" charset="0"/>
              </a:rPr>
              <a:t>1 </a:t>
            </a:r>
            <a:r>
              <a:rPr lang="es-ES_tradnl" sz="3600" b="1" i="1" dirty="0" smtClean="0">
                <a:solidFill>
                  <a:srgbClr val="C00000"/>
                </a:solidFill>
                <a:latin typeface="Comic Sans MS" pitchFamily="66" charset="0"/>
              </a:rPr>
              <a:t>+ 2d + d = a</a:t>
            </a:r>
            <a:r>
              <a:rPr lang="es-ES_tradnl" sz="3600" b="1" i="1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es-ES_tradnl" sz="3600" b="1" i="1" dirty="0" smtClean="0">
                <a:solidFill>
                  <a:srgbClr val="C00000"/>
                </a:solidFill>
                <a:latin typeface="Comic Sans MS" pitchFamily="66" charset="0"/>
              </a:rPr>
              <a:t> + 3d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367739" y="5572140"/>
            <a:ext cx="45897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s-ES_tradnl" sz="4000" b="1" i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</a:t>
            </a:r>
            <a:r>
              <a:rPr lang="es-ES_tradnl" sz="4000" b="1" i="1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n</a:t>
            </a:r>
            <a:r>
              <a:rPr lang="es-ES_tradnl" sz="40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= a</a:t>
            </a:r>
            <a:r>
              <a:rPr lang="es-ES_tradnl" sz="4000" b="1" i="1" baseline="-25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1</a:t>
            </a:r>
            <a:r>
              <a:rPr lang="es-ES_tradnl" sz="40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+ (n – 1)d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71472" y="3071810"/>
            <a:ext cx="2709396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3600" b="1" i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s-ES_tradnl" sz="3600" b="1" i="1" baseline="-25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es-ES_tradnl" sz="3600" b="1" i="1" dirty="0" smtClean="0">
                <a:solidFill>
                  <a:srgbClr val="C00000"/>
                </a:solidFill>
                <a:latin typeface="Comic Sans MS" pitchFamily="66" charset="0"/>
              </a:rPr>
              <a:t> = a</a:t>
            </a:r>
            <a:r>
              <a:rPr lang="es-ES_tradnl" sz="3600" b="1" i="1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es-ES_tradnl" sz="3600" b="1" i="1" dirty="0" smtClean="0">
                <a:solidFill>
                  <a:srgbClr val="C00000"/>
                </a:solidFill>
                <a:latin typeface="Comic Sans MS" pitchFamily="66" charset="0"/>
              </a:rPr>
              <a:t> + d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500034" y="3643314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600" b="1" i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s-ES_tradnl" sz="3600" b="1" i="1" baseline="-25000" dirty="0" smtClean="0">
                <a:solidFill>
                  <a:srgbClr val="C00000"/>
                </a:solidFill>
                <a:latin typeface="Comic Sans MS" pitchFamily="66" charset="0"/>
              </a:rPr>
              <a:t>3</a:t>
            </a:r>
            <a:r>
              <a:rPr lang="es-ES_tradnl" sz="3600" b="1" i="1" dirty="0" smtClean="0">
                <a:solidFill>
                  <a:srgbClr val="C00000"/>
                </a:solidFill>
                <a:latin typeface="Comic Sans MS" pitchFamily="66" charset="0"/>
              </a:rPr>
              <a:t> = a</a:t>
            </a:r>
            <a:r>
              <a:rPr lang="es-ES_tradnl" sz="3600" b="1" i="1" baseline="-25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es-ES_tradnl" sz="3600" b="1" i="1" dirty="0" smtClean="0">
                <a:solidFill>
                  <a:srgbClr val="C00000"/>
                </a:solidFill>
                <a:latin typeface="Comic Sans MS" pitchFamily="66" charset="0"/>
              </a:rPr>
              <a:t> + d = a</a:t>
            </a:r>
            <a:r>
              <a:rPr lang="es-ES_tradnl" sz="3600" b="1" i="1" baseline="-25000" dirty="0" smtClean="0">
                <a:solidFill>
                  <a:srgbClr val="C00000"/>
                </a:solidFill>
                <a:latin typeface="Comic Sans MS" pitchFamily="66" charset="0"/>
              </a:rPr>
              <a:t>1 </a:t>
            </a:r>
            <a:r>
              <a:rPr lang="es-ES_tradnl" sz="3600" b="1" i="1" dirty="0" smtClean="0">
                <a:solidFill>
                  <a:srgbClr val="C00000"/>
                </a:solidFill>
                <a:latin typeface="Comic Sans MS" pitchFamily="66" charset="0"/>
              </a:rPr>
              <a:t>+ d + d = a</a:t>
            </a:r>
            <a:r>
              <a:rPr lang="es-ES_tradnl" sz="3600" b="1" i="1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es-ES_tradnl" sz="3600" b="1" i="1" dirty="0" smtClean="0">
                <a:solidFill>
                  <a:srgbClr val="C00000"/>
                </a:solidFill>
                <a:latin typeface="Comic Sans MS" pitchFamily="66" charset="0"/>
              </a:rPr>
              <a:t> + 2d</a:t>
            </a:r>
            <a:endParaRPr lang="es-E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8" grpId="0"/>
      <p:bldP spid="9" grpId="0"/>
      <p:bldP spid="10" grpId="0"/>
      <p:bldP spid="11" grpId="0"/>
      <p:bldP spid="1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215206" y="6286520"/>
            <a:ext cx="1728774" cy="357184"/>
          </a:xfrm>
        </p:spPr>
        <p:txBody>
          <a:bodyPr>
            <a:noAutofit/>
          </a:bodyPr>
          <a:lstStyle/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1800" b="1" dirty="0" smtClean="0">
                <a:latin typeface="Times New Roman" pitchFamily="18" charset="0"/>
              </a:rPr>
              <a:t>R = 253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42844" y="428604"/>
            <a:ext cx="8858312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3600" b="1" dirty="0" smtClean="0">
                <a:latin typeface="Times New Roman" pitchFamily="18" charset="0"/>
              </a:rPr>
              <a:t>En la progresión aritmética 7, 10, 13,....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3600" b="1" dirty="0" smtClean="0">
                <a:latin typeface="Times New Roman" pitchFamily="18" charset="0"/>
              </a:rPr>
              <a:t>Hallar el valor del término   a = 83 </a:t>
            </a:r>
            <a:endParaRPr lang="es-ES" sz="3600" b="1" dirty="0">
              <a:latin typeface="Times New Roman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087915" y="2500306"/>
            <a:ext cx="6128601" cy="840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s-ES_tradnl" sz="5400" b="1" i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</a:t>
            </a:r>
            <a:r>
              <a:rPr lang="es-ES_tradnl" sz="5400" b="1" i="1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n</a:t>
            </a:r>
            <a:r>
              <a:rPr lang="es-ES_tradnl" sz="54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= a</a:t>
            </a:r>
            <a:r>
              <a:rPr lang="es-ES_tradnl" sz="5400" b="1" i="1" baseline="-25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1</a:t>
            </a:r>
            <a:r>
              <a:rPr lang="es-ES_tradnl" sz="54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+ (n – 1)d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086696" y="4071942"/>
            <a:ext cx="5982728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s-ES_tradnl" sz="48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</a:t>
            </a:r>
            <a:r>
              <a:rPr lang="es-ES_tradnl" sz="4800" b="1" i="1" baseline="-25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83</a:t>
            </a:r>
            <a:r>
              <a:rPr lang="es-ES_tradnl" sz="48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= 7 + (83 – 1)3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7" grpId="0"/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28596" y="3714752"/>
            <a:ext cx="8229600" cy="1000132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s-ES" sz="3200" b="1" dirty="0" smtClean="0">
                <a:latin typeface="+mn-lt"/>
              </a:rPr>
              <a:t> Calcular </a:t>
            </a:r>
            <a:r>
              <a:rPr lang="es-ES" sz="3200" b="1" dirty="0">
                <a:latin typeface="+mn-lt"/>
              </a:rPr>
              <a:t>la suma de los 83 primeros término de la progresión 7, 10, 13, </a:t>
            </a:r>
            <a:r>
              <a:rPr lang="es-ES" sz="3200" b="1" dirty="0" smtClean="0">
                <a:latin typeface="+mn-lt"/>
              </a:rPr>
              <a:t>.......</a:t>
            </a:r>
            <a:endParaRPr lang="es-ES" sz="3200" b="1" dirty="0">
              <a:latin typeface="+mn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00034" y="428604"/>
            <a:ext cx="8358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/>
              <a:t>Una propiedad fundamental de la progresión aritmética es:</a:t>
            </a:r>
            <a:endParaRPr lang="es-ES" sz="3200" dirty="0"/>
          </a:p>
        </p:txBody>
      </p:sp>
      <p:grpSp>
        <p:nvGrpSpPr>
          <p:cNvPr id="11" name="10 Grupo"/>
          <p:cNvGrpSpPr/>
          <p:nvPr/>
        </p:nvGrpSpPr>
        <p:grpSpPr>
          <a:xfrm>
            <a:off x="1357290" y="1714488"/>
            <a:ext cx="5143536" cy="1571636"/>
            <a:chOff x="1357290" y="1714488"/>
            <a:chExt cx="5143536" cy="1571636"/>
          </a:xfrm>
        </p:grpSpPr>
        <p:grpSp>
          <p:nvGrpSpPr>
            <p:cNvPr id="9" name="8 Grupo"/>
            <p:cNvGrpSpPr/>
            <p:nvPr/>
          </p:nvGrpSpPr>
          <p:grpSpPr>
            <a:xfrm>
              <a:off x="1857356" y="1857364"/>
              <a:ext cx="3929090" cy="1323439"/>
              <a:chOff x="1285852" y="1643050"/>
              <a:chExt cx="3929090" cy="1323439"/>
            </a:xfrm>
          </p:grpSpPr>
          <p:sp>
            <p:nvSpPr>
              <p:cNvPr id="7" name="6 CuadroTexto"/>
              <p:cNvSpPr txBox="1"/>
              <p:nvPr/>
            </p:nvSpPr>
            <p:spPr>
              <a:xfrm>
                <a:off x="1285852" y="1857364"/>
                <a:ext cx="11430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3600" dirty="0" smtClean="0"/>
                  <a:t>S</a:t>
                </a:r>
                <a:r>
                  <a:rPr lang="es-ES_tradnl" sz="3600" baseline="-25000" dirty="0" smtClean="0"/>
                  <a:t>n</a:t>
                </a:r>
                <a:r>
                  <a:rPr lang="es-ES_tradnl" sz="3600" dirty="0" smtClean="0"/>
                  <a:t> = </a:t>
                </a:r>
                <a:endParaRPr lang="es-ES" sz="3600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2357422" y="1643050"/>
                <a:ext cx="285752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4000" u="sng" dirty="0" smtClean="0"/>
                  <a:t>(a</a:t>
                </a:r>
                <a:r>
                  <a:rPr lang="es-ES_tradnl" sz="4000" u="sng" baseline="-25000" dirty="0" smtClean="0"/>
                  <a:t>1</a:t>
                </a:r>
                <a:r>
                  <a:rPr lang="es-ES_tradnl" sz="4000" u="sng" dirty="0" smtClean="0"/>
                  <a:t> + </a:t>
                </a:r>
                <a:r>
                  <a:rPr lang="es-ES_tradnl" sz="4000" u="sng" dirty="0" err="1" smtClean="0"/>
                  <a:t>a</a:t>
                </a:r>
                <a:r>
                  <a:rPr lang="es-ES_tradnl" sz="4000" u="sng" baseline="-25000" dirty="0" err="1" smtClean="0"/>
                  <a:t>n</a:t>
                </a:r>
                <a:r>
                  <a:rPr lang="es-ES_tradnl" sz="4000" u="sng" dirty="0" smtClean="0"/>
                  <a:t>)*n</a:t>
                </a:r>
              </a:p>
              <a:p>
                <a:r>
                  <a:rPr lang="es-ES_tradnl" sz="4000" dirty="0" smtClean="0"/>
                  <a:t>        2</a:t>
                </a:r>
                <a:endParaRPr lang="es-ES" sz="4000" dirty="0"/>
              </a:p>
            </p:txBody>
          </p:sp>
        </p:grpSp>
        <p:sp>
          <p:nvSpPr>
            <p:cNvPr id="10" name="9 Rectángulo"/>
            <p:cNvSpPr/>
            <p:nvPr/>
          </p:nvSpPr>
          <p:spPr>
            <a:xfrm>
              <a:off x="1357290" y="1714488"/>
              <a:ext cx="5143536" cy="1571636"/>
            </a:xfrm>
            <a:prstGeom prst="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1428728" y="4929198"/>
            <a:ext cx="5143536" cy="1571636"/>
            <a:chOff x="1357290" y="1714488"/>
            <a:chExt cx="5143536" cy="1571636"/>
          </a:xfrm>
        </p:grpSpPr>
        <p:grpSp>
          <p:nvGrpSpPr>
            <p:cNvPr id="13" name="8 Grupo"/>
            <p:cNvGrpSpPr/>
            <p:nvPr/>
          </p:nvGrpSpPr>
          <p:grpSpPr>
            <a:xfrm>
              <a:off x="1500166" y="1857364"/>
              <a:ext cx="4643470" cy="1323439"/>
              <a:chOff x="928662" y="1643050"/>
              <a:chExt cx="4643470" cy="1323439"/>
            </a:xfrm>
          </p:grpSpPr>
          <p:sp>
            <p:nvSpPr>
              <p:cNvPr id="15" name="14 CuadroTexto"/>
              <p:cNvSpPr txBox="1"/>
              <p:nvPr/>
            </p:nvSpPr>
            <p:spPr>
              <a:xfrm>
                <a:off x="928662" y="1857364"/>
                <a:ext cx="13573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3600" dirty="0" smtClean="0"/>
                  <a:t>S</a:t>
                </a:r>
                <a:r>
                  <a:rPr lang="es-ES_tradnl" sz="3600" baseline="-25000" dirty="0" smtClean="0"/>
                  <a:t>83</a:t>
                </a:r>
                <a:r>
                  <a:rPr lang="es-ES_tradnl" sz="3600" dirty="0" smtClean="0"/>
                  <a:t> = </a:t>
                </a:r>
                <a:endParaRPr lang="es-ES" sz="3600" dirty="0"/>
              </a:p>
            </p:txBody>
          </p:sp>
          <p:sp>
            <p:nvSpPr>
              <p:cNvPr id="16" name="15 CuadroTexto"/>
              <p:cNvSpPr txBox="1"/>
              <p:nvPr/>
            </p:nvSpPr>
            <p:spPr>
              <a:xfrm>
                <a:off x="2357422" y="1643050"/>
                <a:ext cx="321471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4000" u="sng" dirty="0" smtClean="0"/>
                  <a:t>(7 + 253) 83</a:t>
                </a:r>
              </a:p>
              <a:p>
                <a:r>
                  <a:rPr lang="es-ES_tradnl" sz="4000" dirty="0" smtClean="0"/>
                  <a:t>        2</a:t>
                </a:r>
                <a:endParaRPr lang="es-ES" sz="4000" dirty="0"/>
              </a:p>
            </p:txBody>
          </p:sp>
        </p:grpSp>
        <p:sp>
          <p:nvSpPr>
            <p:cNvPr id="14" name="13 Rectángulo"/>
            <p:cNvSpPr/>
            <p:nvPr/>
          </p:nvSpPr>
          <p:spPr>
            <a:xfrm>
              <a:off x="1357290" y="1714488"/>
              <a:ext cx="5143536" cy="1571636"/>
            </a:xfrm>
            <a:prstGeom prst="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1928813" y="1162050"/>
            <a:ext cx="5638800" cy="5695950"/>
            <a:chOff x="1928813" y="1162050"/>
            <a:chExt cx="5638800" cy="5695950"/>
          </a:xfrm>
        </p:grpSpPr>
        <p:pic>
          <p:nvPicPr>
            <p:cNvPr id="1229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8813" y="1162050"/>
              <a:ext cx="5638800" cy="569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1" name="Imagen 281" descr="http://redescolar.ilce.edu.mx/redescolar/act_permanentes/mate/lugares/p1cara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72250" y="6072188"/>
              <a:ext cx="714394" cy="654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2" name="Imagen 282" descr="http://redescolar.ilce.edu.mx/redescolar/act_permanentes/mate/lugares/p1exag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00750" y="5572125"/>
              <a:ext cx="714375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5 Rectángulo"/>
          <p:cNvSpPr/>
          <p:nvPr/>
        </p:nvSpPr>
        <p:spPr>
          <a:xfrm>
            <a:off x="1142976" y="285728"/>
            <a:ext cx="6286544" cy="646331"/>
          </a:xfrm>
          <a:prstGeom prst="rect">
            <a:avLst/>
          </a:prstGeom>
        </p:spPr>
        <p:txBody>
          <a:bodyPr>
            <a:prstTxWarp prst="textPlain">
              <a:avLst/>
            </a:prstTxWarp>
            <a:spAutoFit/>
          </a:bodyPr>
          <a:lstStyle/>
          <a:p>
            <a:pPr>
              <a:defRPr/>
            </a:pPr>
            <a:r>
              <a:rPr lang="es-ES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Cuarto dibujo: </a:t>
            </a:r>
          </a:p>
          <a:p>
            <a:pPr>
              <a:defRPr/>
            </a:pPr>
            <a:r>
              <a:rPr lang="es-ES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charset="0"/>
              </a:rPr>
              <a:t>ambas figuras quedan al final en la misma casilla.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214290"/>
            <a:ext cx="864399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b="1" dirty="0" smtClean="0">
                <a:latin typeface="Verdana" pitchFamily="34" charset="0"/>
              </a:rPr>
              <a:t> ACTIVIDAD 3</a:t>
            </a:r>
          </a:p>
          <a:p>
            <a:pPr algn="just"/>
            <a:r>
              <a:rPr lang="es-ES" sz="2800" b="1" dirty="0" smtClean="0">
                <a:latin typeface="Verdana" pitchFamily="34" charset="0"/>
              </a:rPr>
              <a:t>En hojas de colores realiza las actividades que se te indican en cada uno de los ejercicios.</a:t>
            </a:r>
          </a:p>
          <a:p>
            <a:pPr algn="just"/>
            <a:endParaRPr lang="es-ES" sz="2800" b="1" dirty="0" smtClean="0">
              <a:latin typeface="Verdana" pitchFamily="34" charset="0"/>
            </a:endParaRPr>
          </a:p>
          <a:p>
            <a:pPr algn="just"/>
            <a:r>
              <a:rPr lang="es-ES_tradnl" sz="2800" b="1" dirty="0" smtClean="0">
                <a:latin typeface="Verdana" pitchFamily="34" charset="0"/>
              </a:rPr>
              <a:t>No se te olvide trazar margen, anotar nombre, grupo, nº de lista, fecha y </a:t>
            </a:r>
          </a:p>
          <a:p>
            <a:pPr algn="just"/>
            <a:r>
              <a:rPr lang="es-ES_tradnl" sz="2800" b="1" dirty="0" smtClean="0">
                <a:latin typeface="Verdana" pitchFamily="34" charset="0"/>
              </a:rPr>
              <a:t>TEMA: </a:t>
            </a:r>
            <a:r>
              <a:rPr lang="es-ES_tradnl" sz="32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sucesiones y progresiones</a:t>
            </a:r>
          </a:p>
          <a:p>
            <a:pPr algn="just"/>
            <a:endParaRPr lang="es-ES_tradnl" sz="3200" b="1" dirty="0" smtClean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just"/>
            <a:r>
              <a:rPr lang="es-ES_tradnl" sz="32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NOTA. </a:t>
            </a:r>
          </a:p>
          <a:p>
            <a:pPr algn="just"/>
            <a:r>
              <a:rPr lang="es-ES_tradnl" sz="32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Entre más te esmeres en tus trabajos tus calificaciones mejoraran </a:t>
            </a:r>
            <a:endParaRPr lang="es-E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ChangeArrowheads="1"/>
          </p:cNvSpPr>
          <p:nvPr/>
        </p:nvSpPr>
        <p:spPr bwMode="auto">
          <a:xfrm>
            <a:off x="2071670" y="4857760"/>
            <a:ext cx="507209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s-ES" sz="2800" b="1" dirty="0" smtClean="0">
                <a:latin typeface="Verdana" pitchFamily="34" charset="0"/>
              </a:rPr>
              <a:t>a</a:t>
            </a:r>
            <a:r>
              <a:rPr lang="es-ES" sz="2800" b="1" dirty="0">
                <a:latin typeface="Verdana" pitchFamily="34" charset="0"/>
              </a:rPr>
              <a:t>)  1,2,3,4,5,...</a:t>
            </a:r>
            <a:endParaRPr lang="es-ES" sz="3600" b="1" dirty="0">
              <a:latin typeface="Arial" charset="0"/>
            </a:endParaRPr>
          </a:p>
          <a:p>
            <a:pPr algn="just" eaLnBrk="0" hangingPunct="0"/>
            <a:endParaRPr lang="es-ES" sz="2800" b="1" dirty="0">
              <a:latin typeface="Verdana" pitchFamily="34" charset="0"/>
            </a:endParaRPr>
          </a:p>
          <a:p>
            <a:pPr algn="just" eaLnBrk="0" hangingPunct="0"/>
            <a:r>
              <a:rPr lang="es-ES" sz="2800" b="1" dirty="0">
                <a:latin typeface="Verdana" pitchFamily="34" charset="0"/>
              </a:rPr>
              <a:t>b)  1,4,9,16,....</a:t>
            </a:r>
            <a:endParaRPr lang="es-ES" sz="3600" b="1" dirty="0">
              <a:latin typeface="Arial" charset="0"/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1928794" y="1571612"/>
            <a:ext cx="5000660" cy="1428760"/>
            <a:chOff x="1357290" y="1714488"/>
            <a:chExt cx="5143536" cy="1571636"/>
          </a:xfrm>
        </p:grpSpPr>
        <p:grpSp>
          <p:nvGrpSpPr>
            <p:cNvPr id="5" name="8 Grupo"/>
            <p:cNvGrpSpPr/>
            <p:nvPr/>
          </p:nvGrpSpPr>
          <p:grpSpPr>
            <a:xfrm>
              <a:off x="1857356" y="1857364"/>
              <a:ext cx="3929090" cy="1323439"/>
              <a:chOff x="1285852" y="1643050"/>
              <a:chExt cx="3929090" cy="1323439"/>
            </a:xfrm>
          </p:grpSpPr>
          <p:sp>
            <p:nvSpPr>
              <p:cNvPr id="7" name="6 CuadroTexto"/>
              <p:cNvSpPr txBox="1"/>
              <p:nvPr/>
            </p:nvSpPr>
            <p:spPr>
              <a:xfrm>
                <a:off x="1285852" y="1857364"/>
                <a:ext cx="11430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3600" dirty="0" err="1" smtClean="0"/>
                  <a:t>b</a:t>
                </a:r>
                <a:r>
                  <a:rPr lang="es-ES_tradnl" sz="3600" baseline="-25000" dirty="0" err="1" smtClean="0"/>
                  <a:t>n</a:t>
                </a:r>
                <a:r>
                  <a:rPr lang="es-ES_tradnl" sz="3600" dirty="0" smtClean="0"/>
                  <a:t> = </a:t>
                </a:r>
                <a:endParaRPr lang="es-ES" sz="3600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2357422" y="1643050"/>
                <a:ext cx="285752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sz="4000" u="sng" dirty="0" smtClean="0"/>
                  <a:t>    n   .</a:t>
                </a:r>
              </a:p>
              <a:p>
                <a:r>
                  <a:rPr lang="es-ES_tradnl" sz="4000" dirty="0" smtClean="0"/>
                  <a:t>n + 1</a:t>
                </a:r>
                <a:endParaRPr lang="es-ES" sz="4000" dirty="0"/>
              </a:p>
            </p:txBody>
          </p:sp>
        </p:grpSp>
        <p:sp>
          <p:nvSpPr>
            <p:cNvPr id="6" name="5 Rectángulo"/>
            <p:cNvSpPr/>
            <p:nvPr/>
          </p:nvSpPr>
          <p:spPr>
            <a:xfrm>
              <a:off x="1357290" y="1714488"/>
              <a:ext cx="5143536" cy="1571636"/>
            </a:xfrm>
            <a:prstGeom prst="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" name="8 Rectángulo"/>
          <p:cNvSpPr/>
          <p:nvPr/>
        </p:nvSpPr>
        <p:spPr>
          <a:xfrm>
            <a:off x="285720" y="3286124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s-ES" sz="2400" b="1" dirty="0" smtClean="0">
                <a:latin typeface="Verdana" pitchFamily="34" charset="0"/>
              </a:rPr>
              <a:t>2.- Intenta escribir en tu cuaderno una expresión que sirva para calcular cualquier término de las sucesiones siguientes:</a:t>
            </a:r>
            <a:endParaRPr lang="es-ES" sz="2400" b="1" dirty="0">
              <a:latin typeface="Verdana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14282" y="214290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latin typeface="Verdana" pitchFamily="34" charset="0"/>
              </a:rPr>
              <a:t>1.- Escribe los cinco primeros términos de la sucesión cuyo término general es 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Rectángulo"/>
          <p:cNvSpPr>
            <a:spLocks noChangeArrowheads="1"/>
          </p:cNvSpPr>
          <p:nvPr/>
        </p:nvSpPr>
        <p:spPr bwMode="auto">
          <a:xfrm>
            <a:off x="428625" y="571500"/>
            <a:ext cx="82867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 b="1" dirty="0"/>
              <a:t>3.- Escribe en tu cuaderno el término que ocupa el lugar 50 en las siguientes sucesiones: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1428728" y="5286388"/>
            <a:ext cx="6500813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indent="-742950">
              <a:defRPr/>
            </a:pPr>
            <a:r>
              <a:rPr lang="es-ES" sz="3200" dirty="0" smtClean="0"/>
              <a:t> </a:t>
            </a:r>
            <a:r>
              <a:rPr lang="es-ES" sz="3200" b="1" dirty="0" smtClean="0"/>
              <a:t>c)</a:t>
            </a:r>
            <a:r>
              <a:rPr lang="es-ES" sz="3200" b="1" dirty="0"/>
              <a:t>	-11, -22, -33, -44, ....</a:t>
            </a:r>
            <a:r>
              <a:rPr lang="es-ES" sz="3200" dirty="0"/>
              <a:t>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500166" y="2500306"/>
            <a:ext cx="50417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>
              <a:buFontTx/>
              <a:buAutoNum type="alphaLcParenR"/>
              <a:defRPr/>
            </a:pPr>
            <a:r>
              <a:rPr lang="es-ES" sz="3200" b="1" dirty="0" smtClean="0"/>
              <a:t>20, 17, 14, 11, 8, ....</a:t>
            </a:r>
            <a:endParaRPr lang="es-ES" sz="3200" b="1" dirty="0"/>
          </a:p>
        </p:txBody>
      </p:sp>
      <p:sp>
        <p:nvSpPr>
          <p:cNvPr id="5" name="4 Rectángulo"/>
          <p:cNvSpPr/>
          <p:nvPr/>
        </p:nvSpPr>
        <p:spPr>
          <a:xfrm>
            <a:off x="1500166" y="3857628"/>
            <a:ext cx="48718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>
              <a:buFontTx/>
              <a:buAutoNum type="alphaLcParenR" startAt="2"/>
              <a:defRPr/>
            </a:pPr>
            <a:r>
              <a:rPr lang="es-ES" sz="3200" b="1" dirty="0" smtClean="0"/>
              <a:t>-9, -2, 5, 12, 19, ....</a:t>
            </a:r>
            <a:endParaRPr lang="es-E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Rectángulo"/>
          <p:cNvSpPr>
            <a:spLocks noChangeArrowheads="1"/>
          </p:cNvSpPr>
          <p:nvPr/>
        </p:nvSpPr>
        <p:spPr bwMode="auto">
          <a:xfrm>
            <a:off x="142875" y="571500"/>
            <a:ext cx="88582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3600" b="1"/>
              <a:t>4.- Escribe los cinco primeros términos de las sucesiones siguientes dadas por sus términos generales:</a:t>
            </a:r>
            <a:endParaRPr lang="es-ES" sz="3600"/>
          </a:p>
        </p:txBody>
      </p:sp>
      <p:sp>
        <p:nvSpPr>
          <p:cNvPr id="6" name="5 Rectángulo"/>
          <p:cNvSpPr/>
          <p:nvPr/>
        </p:nvSpPr>
        <p:spPr>
          <a:xfrm>
            <a:off x="2014415" y="2786058"/>
            <a:ext cx="4671472" cy="840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s-ES_tradnl" sz="5400" b="1" i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</a:t>
            </a:r>
            <a:r>
              <a:rPr lang="es-ES_tradnl" sz="5400" b="1" i="1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n</a:t>
            </a:r>
            <a:r>
              <a:rPr lang="es-ES_tradnl" sz="54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= – 3n + 5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000232" y="4143380"/>
            <a:ext cx="3937296" cy="840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s-ES_tradnl" sz="5400" b="1" i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b</a:t>
            </a:r>
            <a:r>
              <a:rPr lang="es-ES_tradnl" sz="5400" b="1" i="1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n</a:t>
            </a:r>
            <a:r>
              <a:rPr lang="es-ES_tradnl" sz="54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= (– 3) </a:t>
            </a:r>
            <a:r>
              <a:rPr lang="es-ES_tradnl" sz="5400" b="1" i="1" baseline="30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933133" y="5374852"/>
            <a:ext cx="4281941" cy="840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s-ES_tradnl" sz="5400" b="1" i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</a:t>
            </a:r>
            <a:r>
              <a:rPr lang="es-ES_tradnl" sz="5400" b="1" i="1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n</a:t>
            </a:r>
            <a:r>
              <a:rPr lang="es-ES_tradnl" sz="54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= n</a:t>
            </a:r>
            <a:r>
              <a:rPr lang="es-ES_tradnl" sz="5400" b="1" i="1" baseline="30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es-ES_tradnl" sz="5400" b="1" i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– 3n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57158" y="2143116"/>
            <a:ext cx="850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/>
              <a:t>ACTIVIDAD Nº 4</a:t>
            </a:r>
          </a:p>
          <a:p>
            <a:r>
              <a:rPr lang="es-ES_tradnl" sz="3600" dirty="0" smtClean="0"/>
              <a:t>En hoja de color y con tu datos, contestas lo que se te pide.</a:t>
            </a:r>
            <a:endParaRPr lang="es-ES" sz="36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Marcador de contenido"/>
          <p:cNvGraphicFramePr>
            <a:graphicFrameLocks/>
          </p:cNvGraphicFramePr>
          <p:nvPr/>
        </p:nvGraphicFramePr>
        <p:xfrm>
          <a:off x="285750" y="2143125"/>
          <a:ext cx="8643969" cy="365760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4834731"/>
                <a:gridCol w="805794"/>
                <a:gridCol w="805794"/>
                <a:gridCol w="2197650"/>
              </a:tblGrid>
              <a:tr h="255136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Términos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/>
                        <a:t>a</a:t>
                      </a:r>
                      <a:r>
                        <a:rPr lang="es-ES" sz="4000" baseline="-25000"/>
                        <a:t>1</a:t>
                      </a:r>
                      <a:endParaRPr lang="es-ES" sz="4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D</a:t>
                      </a:r>
                      <a:endParaRPr lang="es-ES" sz="4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err="1" smtClean="0"/>
                        <a:t>A</a:t>
                      </a:r>
                      <a:r>
                        <a:rPr lang="es-ES" sz="4000" baseline="-25000" dirty="0" err="1" smtClean="0"/>
                        <a:t>n</a:t>
                      </a:r>
                      <a:endParaRPr lang="es-ES" sz="4000" dirty="0"/>
                    </a:p>
                  </a:txBody>
                  <a:tcPr marL="0" marR="0" marT="0" marB="0" anchor="ctr"/>
                </a:tc>
              </a:tr>
              <a:tr h="255136">
                <a:tc>
                  <a:txBody>
                    <a:bodyPr/>
                    <a:lstStyle/>
                    <a:p>
                      <a:r>
                        <a:rPr lang="es-ES" sz="3600" dirty="0"/>
                        <a:t>3</a:t>
                      </a:r>
                      <a:r>
                        <a:rPr lang="es-ES" sz="3600" dirty="0" smtClean="0"/>
                        <a:t>,  </a:t>
                      </a:r>
                      <a:r>
                        <a:rPr lang="es-ES" sz="3600" dirty="0"/>
                        <a:t>7, </a:t>
                      </a:r>
                      <a:r>
                        <a:rPr lang="es-ES" sz="3600" dirty="0" smtClean="0"/>
                        <a:t> 11</a:t>
                      </a:r>
                      <a:r>
                        <a:rPr lang="es-ES" sz="3600" dirty="0"/>
                        <a:t>, </a:t>
                      </a:r>
                      <a:r>
                        <a:rPr lang="es-ES" sz="3600" dirty="0" smtClean="0"/>
                        <a:t> 15</a:t>
                      </a:r>
                      <a:r>
                        <a:rPr lang="es-ES" sz="3600" dirty="0"/>
                        <a:t>, ...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4000" dirty="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4000" dirty="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 </a:t>
                      </a:r>
                    </a:p>
                  </a:txBody>
                  <a:tcPr marL="0" marR="0" marT="0" marB="0" anchor="ctr"/>
                </a:tc>
              </a:tr>
              <a:tr h="255136">
                <a:tc>
                  <a:txBody>
                    <a:bodyPr/>
                    <a:lstStyle/>
                    <a:p>
                      <a:r>
                        <a:rPr lang="es-ES" sz="3600" dirty="0"/>
                        <a:t>-12, </a:t>
                      </a:r>
                      <a:r>
                        <a:rPr lang="es-ES" sz="3600" dirty="0" smtClean="0"/>
                        <a:t> -</a:t>
                      </a:r>
                      <a:r>
                        <a:rPr lang="es-ES" sz="3600" dirty="0"/>
                        <a:t>9, </a:t>
                      </a:r>
                      <a:r>
                        <a:rPr lang="es-ES" sz="3600" dirty="0" smtClean="0"/>
                        <a:t> -</a:t>
                      </a:r>
                      <a:r>
                        <a:rPr lang="es-ES" sz="3600" dirty="0"/>
                        <a:t>6</a:t>
                      </a:r>
                      <a:r>
                        <a:rPr lang="es-ES" sz="3600" dirty="0" smtClean="0"/>
                        <a:t>,  </a:t>
                      </a:r>
                      <a:r>
                        <a:rPr lang="es-ES" sz="3600" dirty="0"/>
                        <a:t>-3, ...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4000" dirty="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4000" dirty="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 </a:t>
                      </a:r>
                    </a:p>
                  </a:txBody>
                  <a:tcPr marL="0" marR="0" marT="0" marB="0" anchor="ctr"/>
                </a:tc>
              </a:tr>
              <a:tr h="255136">
                <a:tc>
                  <a:txBody>
                    <a:bodyPr/>
                    <a:lstStyle/>
                    <a:p>
                      <a:r>
                        <a:rPr lang="es-ES" sz="4000" dirty="0"/>
                        <a:t>12, </a:t>
                      </a:r>
                      <a:r>
                        <a:rPr lang="es-ES" sz="4000" dirty="0" smtClean="0"/>
                        <a:t>  9</a:t>
                      </a:r>
                      <a:r>
                        <a:rPr lang="es-ES" sz="4000" dirty="0"/>
                        <a:t>, </a:t>
                      </a:r>
                      <a:r>
                        <a:rPr lang="es-ES" sz="4000" dirty="0" smtClean="0"/>
                        <a:t>  6</a:t>
                      </a:r>
                      <a:r>
                        <a:rPr lang="es-ES" sz="4000" dirty="0"/>
                        <a:t>, </a:t>
                      </a:r>
                      <a:r>
                        <a:rPr lang="es-ES" sz="4000" dirty="0" smtClean="0"/>
                        <a:t>  3</a:t>
                      </a:r>
                      <a:r>
                        <a:rPr lang="es-ES" sz="4000" dirty="0"/>
                        <a:t>, ...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400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4000" dirty="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 </a:t>
                      </a:r>
                    </a:p>
                  </a:txBody>
                  <a:tcPr marL="0" marR="0" marT="0" marB="0" anchor="ctr"/>
                </a:tc>
              </a:tr>
              <a:tr h="255136">
                <a:tc>
                  <a:txBody>
                    <a:bodyPr/>
                    <a:lstStyle/>
                    <a:p>
                      <a:r>
                        <a:rPr lang="es-ES" sz="4000" dirty="0"/>
                        <a:t>10</a:t>
                      </a:r>
                      <a:r>
                        <a:rPr lang="es-ES" sz="4000" dirty="0" smtClean="0"/>
                        <a:t>,  </a:t>
                      </a:r>
                      <a:r>
                        <a:rPr lang="es-ES" sz="4000" dirty="0"/>
                        <a:t>3, </a:t>
                      </a:r>
                      <a:r>
                        <a:rPr lang="es-ES" sz="4000" dirty="0" smtClean="0"/>
                        <a:t> -</a:t>
                      </a:r>
                      <a:r>
                        <a:rPr lang="es-ES" sz="4000" dirty="0"/>
                        <a:t>4, </a:t>
                      </a:r>
                      <a:r>
                        <a:rPr lang="es-ES" sz="4000" dirty="0" smtClean="0"/>
                        <a:t> -</a:t>
                      </a:r>
                      <a:r>
                        <a:rPr lang="es-ES" sz="4000" dirty="0"/>
                        <a:t>11, ...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4000" dirty="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4000" dirty="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 </a:t>
                      </a:r>
                    </a:p>
                  </a:txBody>
                  <a:tcPr marL="0" marR="0" marT="0" marB="0" anchor="ctr"/>
                </a:tc>
              </a:tr>
              <a:tr h="591522">
                <a:tc>
                  <a:txBody>
                    <a:bodyPr/>
                    <a:lstStyle/>
                    <a:p>
                      <a:r>
                        <a:rPr lang="es-ES" sz="4000" dirty="0"/>
                        <a:t>120</a:t>
                      </a:r>
                      <a:r>
                        <a:rPr lang="es-ES" sz="4000" dirty="0" smtClean="0"/>
                        <a:t>,  </a:t>
                      </a:r>
                      <a:r>
                        <a:rPr lang="es-ES" sz="4000" dirty="0"/>
                        <a:t>152, </a:t>
                      </a:r>
                      <a:r>
                        <a:rPr lang="es-ES" sz="4000" dirty="0" smtClean="0"/>
                        <a:t> 184</a:t>
                      </a:r>
                      <a:r>
                        <a:rPr lang="es-ES" sz="4000" dirty="0"/>
                        <a:t>, ...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4000" dirty="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4000" dirty="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s-ES" sz="40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0460" name="Rectangle 1"/>
          <p:cNvSpPr>
            <a:spLocks noChangeArrowheads="1"/>
          </p:cNvSpPr>
          <p:nvPr/>
        </p:nvSpPr>
        <p:spPr bwMode="auto">
          <a:xfrm>
            <a:off x="285750" y="470326"/>
            <a:ext cx="8429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s-ES" sz="2400" b="1" dirty="0">
                <a:latin typeface="Verdana" pitchFamily="34" charset="0"/>
              </a:rPr>
              <a:t>	Copia </a:t>
            </a:r>
            <a:r>
              <a:rPr lang="es-ES" sz="2400" b="1" dirty="0" smtClean="0">
                <a:latin typeface="Verdana" pitchFamily="34" charset="0"/>
              </a:rPr>
              <a:t>las </a:t>
            </a:r>
            <a:r>
              <a:rPr lang="es-ES" sz="2400" b="1" dirty="0">
                <a:latin typeface="Verdana" pitchFamily="34" charset="0"/>
              </a:rPr>
              <a:t>siguientes progresiones aritméticas y calcula su término general:</a:t>
            </a:r>
            <a:endParaRPr lang="es-ES" sz="3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1538" y="2000240"/>
            <a:ext cx="6643734" cy="1357322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  <a:spAutoFit/>
          </a:bodyPr>
          <a:lstStyle/>
          <a:p>
            <a:pPr>
              <a:defRPr/>
            </a:pPr>
            <a:r>
              <a:rPr lang="es-MX" dirty="0">
                <a:ln w="1841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problemas</a:t>
            </a:r>
            <a:endParaRPr lang="es-ES" dirty="0">
              <a:ln w="18415" cmpd="sng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14282" y="214290"/>
            <a:ext cx="8786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i="1" dirty="0" smtClean="0"/>
              <a:t>1.- ¿cuál es el séptimo término de la sucesión?</a:t>
            </a:r>
          </a:p>
          <a:p>
            <a:r>
              <a:rPr lang="es-MX" sz="2800" b="1" i="1" dirty="0" smtClean="0"/>
              <a:t>7, 10, 13, . . . .n</a:t>
            </a:r>
            <a:r>
              <a:rPr lang="es-MX" sz="2800" b="1" i="1" baseline="-25000" dirty="0" smtClean="0"/>
              <a:t>7</a:t>
            </a:r>
            <a:endParaRPr lang="es-ES" sz="2800" b="1" i="1" dirty="0"/>
          </a:p>
        </p:txBody>
      </p:sp>
      <p:sp>
        <p:nvSpPr>
          <p:cNvPr id="7" name="6 Rectángulo"/>
          <p:cNvSpPr/>
          <p:nvPr/>
        </p:nvSpPr>
        <p:spPr>
          <a:xfrm>
            <a:off x="357158" y="3286124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/>
              <a:t>2.-Hallar el término 11º de 4, 7, 10, ...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7158" y="214290"/>
            <a:ext cx="857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i="1" dirty="0" smtClean="0"/>
              <a:t>3.- Hallar  el primer término de la progresión  aritmética, en donde a</a:t>
            </a:r>
            <a:r>
              <a:rPr lang="es-MX" sz="2800" b="1" i="1" baseline="-25000" dirty="0" smtClean="0"/>
              <a:t>23</a:t>
            </a:r>
            <a:r>
              <a:rPr lang="es-MX" sz="2800" b="1" i="1" dirty="0" smtClean="0"/>
              <a:t>= 93  y  d= 4</a:t>
            </a:r>
            <a:endParaRPr lang="es-MX" sz="2800" b="1" i="1" dirty="0"/>
          </a:p>
        </p:txBody>
      </p:sp>
      <p:sp>
        <p:nvSpPr>
          <p:cNvPr id="5" name="4 Rectángulo"/>
          <p:cNvSpPr/>
          <p:nvPr/>
        </p:nvSpPr>
        <p:spPr>
          <a:xfrm>
            <a:off x="0" y="3429000"/>
            <a:ext cx="8786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i="1" dirty="0" smtClean="0"/>
              <a:t>4.-  Hallar la suma de los  16  términos de la progresión : 7, 13, 19......</a:t>
            </a:r>
            <a:endParaRPr lang="es-MX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Rectángulo"/>
          <p:cNvSpPr>
            <a:spLocks noChangeArrowheads="1"/>
          </p:cNvSpPr>
          <p:nvPr/>
        </p:nvSpPr>
        <p:spPr bwMode="auto">
          <a:xfrm>
            <a:off x="142844" y="71414"/>
            <a:ext cx="87154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s-ES" sz="2800" b="1" dirty="0" smtClean="0">
                <a:cs typeface="Tahoma" pitchFamily="34" charset="0"/>
              </a:rPr>
              <a:t>5.- En una PA el 5</a:t>
            </a:r>
            <a:r>
              <a:rPr lang="es-ES" sz="2800" b="1" baseline="30000" dirty="0" smtClean="0">
                <a:cs typeface="Tahoma" pitchFamily="34" charset="0"/>
              </a:rPr>
              <a:t>to</a:t>
            </a:r>
            <a:r>
              <a:rPr lang="es-ES" sz="2800" b="1" dirty="0" smtClean="0">
                <a:cs typeface="Tahoma" pitchFamily="34" charset="0"/>
              </a:rPr>
              <a:t> término es 11/3, el 7</a:t>
            </a:r>
            <a:r>
              <a:rPr lang="es-ES" sz="2800" b="1" baseline="30000" dirty="0" smtClean="0">
                <a:cs typeface="Tahoma" pitchFamily="34" charset="0"/>
              </a:rPr>
              <a:t>mo</a:t>
            </a:r>
            <a:r>
              <a:rPr lang="es-ES" sz="2800" b="1" dirty="0" smtClean="0">
                <a:cs typeface="Tahoma" pitchFamily="34" charset="0"/>
              </a:rPr>
              <a:t> es 7.  Si tiene 13 términos calcular el primero.</a:t>
            </a:r>
            <a:endParaRPr lang="es-ES" sz="4400" b="1" dirty="0" smtClean="0">
              <a:cs typeface="Tahoma" pitchFamily="34" charset="0"/>
            </a:endParaRPr>
          </a:p>
        </p:txBody>
      </p:sp>
      <p:sp>
        <p:nvSpPr>
          <p:cNvPr id="11" name="1 Rectángulo"/>
          <p:cNvSpPr>
            <a:spLocks noChangeArrowheads="1"/>
          </p:cNvSpPr>
          <p:nvPr/>
        </p:nvSpPr>
        <p:spPr bwMode="auto">
          <a:xfrm>
            <a:off x="142844" y="3786190"/>
            <a:ext cx="87154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s-ES" sz="2800" b="1" dirty="0" smtClean="0">
                <a:cs typeface="Tahoma" pitchFamily="34" charset="0"/>
              </a:rPr>
              <a:t>6.- En la PA del problema 5. Calcular el término  a</a:t>
            </a:r>
            <a:r>
              <a:rPr lang="es-ES" sz="2800" b="1" baseline="-25000" dirty="0" smtClean="0">
                <a:cs typeface="Tahoma" pitchFamily="34" charset="0"/>
              </a:rPr>
              <a:t>13</a:t>
            </a:r>
            <a:r>
              <a:rPr lang="es-ES" sz="2800" b="1" dirty="0" smtClean="0">
                <a:cs typeface="Tahoma" pitchFamily="34" charset="0"/>
              </a:rPr>
              <a:t>.</a:t>
            </a:r>
            <a:endParaRPr lang="es-ES" sz="4400" b="1" dirty="0" smtClean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8" y="1108075"/>
            <a:ext cx="5786437" cy="524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1500166" y="214290"/>
            <a:ext cx="657229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Primer dibujo</a:t>
            </a:r>
            <a:endParaRPr lang="es-ES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3316" name="4 Imagen" descr="http://redescolar.ilce.edu.mx/redescolar/act_permanentes/mate/lugares/p4pal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500188"/>
            <a:ext cx="12144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5 Imagen" descr="http://redescolar.ilce.edu.mx/redescolar/act_permanentes/mate/lugares/p4tach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571625"/>
            <a:ext cx="13573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Rectángulo"/>
          <p:cNvSpPr>
            <a:spLocks noChangeArrowheads="1"/>
          </p:cNvSpPr>
          <p:nvPr/>
        </p:nvSpPr>
        <p:spPr bwMode="auto">
          <a:xfrm>
            <a:off x="142844" y="285750"/>
            <a:ext cx="871540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s-ES" sz="2800" b="1" dirty="0" smtClean="0">
                <a:cs typeface="Tahoma" pitchFamily="34" charset="0"/>
              </a:rPr>
              <a:t>7.- En la PA del problema 5. Si tiene 13 términos calcular:</a:t>
            </a:r>
          </a:p>
          <a:p>
            <a:pPr algn="just" eaLnBrk="0" hangingPunct="0"/>
            <a:r>
              <a:rPr lang="es-ES" sz="2800" b="1" dirty="0" smtClean="0">
                <a:cs typeface="Tahoma" pitchFamily="34" charset="0"/>
              </a:rPr>
              <a:t> la suma de los trece.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57158" y="4214818"/>
            <a:ext cx="857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s-MX" sz="2800" b="1" dirty="0" smtClean="0"/>
              <a:t>8.- </a:t>
            </a:r>
            <a:r>
              <a:rPr lang="es-ES" sz="2800" b="1" dirty="0" smtClean="0">
                <a:cs typeface="Times New Roman" pitchFamily="18" charset="0"/>
              </a:rPr>
              <a:t>El término general de la progresión aritmética 5, 8, 11, 14... es: 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5720" y="214290"/>
            <a:ext cx="857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s-ES" sz="2800" b="1" dirty="0" smtClean="0">
                <a:cs typeface="Times New Roman" pitchFamily="18" charset="0"/>
              </a:rPr>
              <a:t>9.- El término general de una progresión aritmética en la que </a:t>
            </a:r>
            <a:r>
              <a:rPr lang="es-ES" sz="2800" b="1" i="1" dirty="0" smtClean="0">
                <a:cs typeface="Times New Roman" pitchFamily="18" charset="0"/>
              </a:rPr>
              <a:t>a</a:t>
            </a:r>
            <a:r>
              <a:rPr lang="es-ES" sz="2800" b="1" baseline="-30000" dirty="0" smtClean="0">
                <a:cs typeface="Times New Roman" pitchFamily="18" charset="0"/>
              </a:rPr>
              <a:t>1</a:t>
            </a:r>
            <a:r>
              <a:rPr lang="es-ES" sz="2800" b="1" dirty="0" smtClean="0">
                <a:cs typeface="Times New Roman" pitchFamily="18" charset="0"/>
              </a:rPr>
              <a:t> = 13 y </a:t>
            </a:r>
            <a:r>
              <a:rPr lang="es-ES" sz="2800" b="1" i="1" dirty="0" smtClean="0">
                <a:cs typeface="Times New Roman" pitchFamily="18" charset="0"/>
              </a:rPr>
              <a:t>d</a:t>
            </a:r>
            <a:r>
              <a:rPr lang="es-ES" sz="2800" b="1" dirty="0" smtClean="0">
                <a:cs typeface="Times New Roman" pitchFamily="18" charset="0"/>
              </a:rPr>
              <a:t> = 2 es: </a:t>
            </a:r>
            <a:endParaRPr lang="es-ES" sz="2800" b="1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57158" y="4143380"/>
            <a:ext cx="85010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s-ES" sz="2800" b="1" dirty="0" smtClean="0">
                <a:cs typeface="Times New Roman" pitchFamily="18" charset="0"/>
              </a:rPr>
              <a:t>10.- </a:t>
            </a:r>
            <a:r>
              <a:rPr lang="es-ES" sz="2800" b="1" dirty="0">
                <a:cs typeface="Times New Roman" pitchFamily="18" charset="0"/>
              </a:rPr>
              <a:t>Hallar el primer término de una progresión aritmética sabiendo que </a:t>
            </a:r>
            <a:r>
              <a:rPr lang="es-ES" sz="2800" b="1" i="1" dirty="0">
                <a:cs typeface="Times New Roman" pitchFamily="18" charset="0"/>
              </a:rPr>
              <a:t>a</a:t>
            </a:r>
            <a:r>
              <a:rPr lang="es-ES" sz="2800" b="1" baseline="-30000" dirty="0">
                <a:cs typeface="Times New Roman" pitchFamily="18" charset="0"/>
              </a:rPr>
              <a:t>11</a:t>
            </a:r>
            <a:r>
              <a:rPr lang="es-ES" sz="2800" b="1" dirty="0">
                <a:cs typeface="Times New Roman" pitchFamily="18" charset="0"/>
              </a:rPr>
              <a:t> = 35 y </a:t>
            </a:r>
            <a:r>
              <a:rPr lang="es-ES" sz="2800" b="1" i="1" dirty="0">
                <a:cs typeface="Times New Roman" pitchFamily="18" charset="0"/>
              </a:rPr>
              <a:t>d</a:t>
            </a:r>
            <a:r>
              <a:rPr lang="es-ES" sz="2800" b="1" dirty="0">
                <a:cs typeface="Times New Roman" pitchFamily="18" charset="0"/>
              </a:rPr>
              <a:t> = 4. 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ChangeArrowheads="1"/>
          </p:cNvSpPr>
          <p:nvPr/>
        </p:nvSpPr>
        <p:spPr bwMode="auto">
          <a:xfrm>
            <a:off x="357158" y="347283"/>
            <a:ext cx="85010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s-ES" sz="2800" b="1" dirty="0" smtClean="0">
                <a:ea typeface="Calibri" pitchFamily="34" charset="0"/>
                <a:cs typeface="Tahoma" pitchFamily="34" charset="0"/>
              </a:rPr>
              <a:t>11.- </a:t>
            </a:r>
            <a:r>
              <a:rPr lang="es-ES" sz="2800" b="1" dirty="0">
                <a:ea typeface="Calibri" pitchFamily="34" charset="0"/>
                <a:cs typeface="Tahoma" pitchFamily="34" charset="0"/>
              </a:rPr>
              <a:t>Averiguar el lugar que ocupa el número 44 en la sucesión 6, 8 , 10 , </a:t>
            </a:r>
            <a:r>
              <a:rPr lang="es-ES" sz="2800" b="1" dirty="0" smtClean="0">
                <a:ea typeface="Calibri" pitchFamily="34" charset="0"/>
                <a:cs typeface="Tahoma" pitchFamily="34" charset="0"/>
              </a:rPr>
              <a:t>...</a:t>
            </a:r>
            <a:endParaRPr lang="es-ES" sz="2800" b="1" dirty="0">
              <a:ea typeface="Calibri" pitchFamily="34" charset="0"/>
              <a:cs typeface="Tahoma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28596" y="3357562"/>
            <a:ext cx="8358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s-MX" sz="3200" b="1" dirty="0" smtClean="0">
                <a:ea typeface="Calibri" pitchFamily="34" charset="0"/>
                <a:cs typeface="Times New Roman" pitchFamily="18" charset="0"/>
              </a:rPr>
              <a:t>12.- </a:t>
            </a:r>
            <a:r>
              <a:rPr lang="es-ES" sz="3200" b="1" dirty="0" smtClean="0">
                <a:ea typeface="Calibri" pitchFamily="34" charset="0"/>
                <a:cs typeface="Times New Roman" pitchFamily="18" charset="0"/>
              </a:rPr>
              <a:t>Escribir una sucesión aritmética de seis términos siendo </a:t>
            </a:r>
            <a:r>
              <a:rPr lang="es-ES" sz="3200" b="1" i="1" dirty="0" smtClean="0">
                <a:ea typeface="Calibri" pitchFamily="34" charset="0"/>
                <a:cs typeface="Times New Roman" pitchFamily="18" charset="0"/>
              </a:rPr>
              <a:t>a</a:t>
            </a:r>
            <a:r>
              <a:rPr lang="es-ES" sz="3200" b="1" baseline="-25000" dirty="0" smtClean="0">
                <a:ea typeface="Calibri" pitchFamily="34" charset="0"/>
                <a:cs typeface="Times New Roman" pitchFamily="18" charset="0"/>
              </a:rPr>
              <a:t>1</a:t>
            </a:r>
            <a:r>
              <a:rPr lang="es-ES" sz="3200" b="1" dirty="0" smtClean="0">
                <a:ea typeface="Calibri" pitchFamily="34" charset="0"/>
                <a:cs typeface="Times New Roman" pitchFamily="18" charset="0"/>
              </a:rPr>
              <a:t> = 3 </a:t>
            </a:r>
            <a:r>
              <a:rPr lang="es-ES" sz="3200" b="1" i="1" dirty="0" smtClean="0">
                <a:ea typeface="Calibri" pitchFamily="34" charset="0"/>
                <a:cs typeface="Times New Roman" pitchFamily="18" charset="0"/>
              </a:rPr>
              <a:t>y a</a:t>
            </a:r>
            <a:r>
              <a:rPr lang="es-ES" sz="3200" b="1" baseline="-25000" dirty="0" smtClean="0">
                <a:ea typeface="Calibri" pitchFamily="34" charset="0"/>
                <a:cs typeface="Times New Roman" pitchFamily="18" charset="0"/>
              </a:rPr>
              <a:t>6</a:t>
            </a:r>
            <a:r>
              <a:rPr lang="es-ES" sz="3200" b="1" dirty="0" smtClean="0">
                <a:ea typeface="Calibri" pitchFamily="34" charset="0"/>
                <a:cs typeface="Times New Roman" pitchFamily="18" charset="0"/>
              </a:rPr>
              <a:t> = -7.</a:t>
            </a:r>
            <a:endParaRPr lang="es-ES" sz="3200" b="1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42844" y="214290"/>
            <a:ext cx="88583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s-MX" sz="2800" b="1" dirty="0" smtClean="0">
                <a:ea typeface="Calibri" pitchFamily="34" charset="0"/>
                <a:cs typeface="Times New Roman" pitchFamily="18" charset="0"/>
              </a:rPr>
              <a:t>13.- </a:t>
            </a:r>
            <a:r>
              <a:rPr lang="es-ES" sz="2800" b="1" dirty="0" smtClean="0">
                <a:ea typeface="Calibri" pitchFamily="34" charset="0"/>
                <a:cs typeface="Times New Roman" pitchFamily="18" charset="0"/>
              </a:rPr>
              <a:t>Calcula la suma de: Los 15 primeros números de la sucesión 3, 7, 11, 15, ... .</a:t>
            </a:r>
            <a:endParaRPr lang="es-ES" sz="2800" b="1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2844" y="4214818"/>
            <a:ext cx="88583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s-MX" sz="2800" b="1" dirty="0" smtClean="0">
                <a:ea typeface="Calibri" pitchFamily="34" charset="0"/>
                <a:cs typeface="Times New Roman" pitchFamily="18" charset="0"/>
              </a:rPr>
              <a:t>14</a:t>
            </a:r>
            <a:r>
              <a:rPr lang="es-ES" sz="2800" b="1" dirty="0" smtClean="0">
                <a:ea typeface="Calibri" pitchFamily="34" charset="0"/>
                <a:cs typeface="Times New Roman" pitchFamily="18" charset="0"/>
              </a:rPr>
              <a:t>.- </a:t>
            </a:r>
            <a:r>
              <a:rPr lang="es-ES" sz="2800" b="1" dirty="0">
                <a:ea typeface="Calibri" pitchFamily="34" charset="0"/>
                <a:cs typeface="Times New Roman" pitchFamily="18" charset="0"/>
              </a:rPr>
              <a:t>Encontrar los cinco primeros términos de una sucesión aritmética sabiendo que </a:t>
            </a:r>
            <a:r>
              <a:rPr lang="es-ES" sz="2800" b="1" dirty="0" smtClean="0">
                <a:ea typeface="Calibri" pitchFamily="34" charset="0"/>
                <a:cs typeface="Times New Roman" pitchFamily="18" charset="0"/>
              </a:rPr>
              <a:t>el décimo </a:t>
            </a:r>
            <a:r>
              <a:rPr lang="es-ES" sz="2800" b="1" dirty="0">
                <a:ea typeface="Calibri" pitchFamily="34" charset="0"/>
                <a:cs typeface="Times New Roman" pitchFamily="18" charset="0"/>
              </a:rPr>
              <a:t>vale 60 y la diferencia es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42844" y="142852"/>
            <a:ext cx="88583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cs typeface="Tahoma" pitchFamily="34" charset="0"/>
              </a:rPr>
              <a:t>15.-   </a:t>
            </a:r>
            <a:r>
              <a:rPr lang="es-ES" sz="2800" b="1" dirty="0" smtClean="0"/>
              <a:t>Dada la progresión aritmética 8, 3, -2, -7, -12, ..., Calcular el término que está en el lugar 24.</a:t>
            </a:r>
            <a:endParaRPr lang="es-ES" sz="2800" b="1" dirty="0"/>
          </a:p>
        </p:txBody>
      </p:sp>
      <p:sp>
        <p:nvSpPr>
          <p:cNvPr id="5" name="4 Rectángulo"/>
          <p:cNvSpPr/>
          <p:nvPr/>
        </p:nvSpPr>
        <p:spPr>
          <a:xfrm>
            <a:off x="142844" y="3714752"/>
            <a:ext cx="88583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cs typeface="Tahoma" pitchFamily="34" charset="0"/>
              </a:rPr>
              <a:t>16.-   </a:t>
            </a:r>
            <a:r>
              <a:rPr lang="es-ES" sz="2800" b="1" dirty="0" smtClean="0"/>
              <a:t>De la progresión aritmética del problema 15. calcular  </a:t>
            </a:r>
            <a:r>
              <a:rPr lang="es-ES" sz="2800" b="1" i="1" dirty="0" smtClean="0"/>
              <a:t>a</a:t>
            </a:r>
            <a:r>
              <a:rPr lang="es-ES" sz="2800" b="1" baseline="-25000" dirty="0" smtClean="0"/>
              <a:t>36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42844" y="142852"/>
            <a:ext cx="88583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cs typeface="Tahoma" pitchFamily="34" charset="0"/>
              </a:rPr>
              <a:t>17.-   </a:t>
            </a:r>
            <a:r>
              <a:rPr lang="es-ES" sz="2800" b="1" dirty="0" smtClean="0"/>
              <a:t>De la progresión aritmética del problema 15.  Sumar los términos comprendidos entre </a:t>
            </a:r>
            <a:r>
              <a:rPr lang="es-ES" sz="2800" b="1" i="1" dirty="0" smtClean="0"/>
              <a:t>a</a:t>
            </a:r>
            <a:r>
              <a:rPr lang="es-ES" sz="2800" b="1" baseline="-25000" dirty="0" smtClean="0"/>
              <a:t>24</a:t>
            </a:r>
            <a:r>
              <a:rPr lang="es-ES" sz="2800" b="1" i="1" dirty="0" smtClean="0"/>
              <a:t> </a:t>
            </a:r>
            <a:r>
              <a:rPr lang="es-ES" sz="2800" b="1" dirty="0" smtClean="0"/>
              <a:t>y </a:t>
            </a:r>
            <a:r>
              <a:rPr lang="es-ES" sz="2800" b="1" i="1" dirty="0" smtClean="0"/>
              <a:t>a</a:t>
            </a:r>
            <a:r>
              <a:rPr lang="es-ES" sz="2800" b="1" baseline="-25000" dirty="0" smtClean="0"/>
              <a:t>36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42844" y="3643314"/>
            <a:ext cx="87154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18.-   En una PA el 5</a:t>
            </a:r>
            <a:r>
              <a:rPr kumimoji="0" lang="es-ES" sz="2800" b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to</a:t>
            </a:r>
            <a:r>
              <a:rPr kumimoji="0" lang="es-E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 término es 11/3, el 7</a:t>
            </a:r>
            <a:r>
              <a:rPr kumimoji="0" lang="es-ES" sz="2800" b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mo</a:t>
            </a:r>
            <a:r>
              <a:rPr kumimoji="0" lang="es-E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 es 7. Si tiene 13 términos. Calcular el primero.</a:t>
            </a:r>
            <a:endParaRPr kumimoji="0" lang="es-ES" sz="4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2" y="330623"/>
            <a:ext cx="87154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s-ES" sz="2800" b="1" dirty="0" smtClean="0">
                <a:ea typeface="Times New Roman" pitchFamily="18" charset="0"/>
                <a:cs typeface="Tahoma" pitchFamily="34" charset="0"/>
              </a:rPr>
              <a:t>19</a:t>
            </a:r>
            <a:r>
              <a:rPr kumimoji="0" lang="es-E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.-   Del problema 18. Calcular el último término (13).</a:t>
            </a:r>
            <a:endParaRPr kumimoji="0" lang="es-ES" sz="4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ahoma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4282" y="3143248"/>
            <a:ext cx="87154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es-ES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20.-   Del problema 18. Calcular</a:t>
            </a:r>
            <a:r>
              <a:rPr lang="es-ES" sz="2800" i="1" dirty="0" smtClean="0"/>
              <a:t> </a:t>
            </a:r>
            <a:r>
              <a:rPr lang="es-ES" sz="2800" b="1" dirty="0" smtClean="0"/>
              <a:t>la suma de los trece.</a:t>
            </a:r>
            <a:endParaRPr kumimoji="0" lang="es-ES" sz="4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5984" y="2428868"/>
            <a:ext cx="5000660" cy="142876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PROGRESIÓN GEOMÉTRICA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63" y="2857500"/>
            <a:ext cx="8229600" cy="3214688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es-ES" sz="2000" dirty="0">
                <a:latin typeface="+mn-lt"/>
              </a:rPr>
              <a:t>	</a:t>
            </a:r>
            <a:r>
              <a:rPr lang="es-ES" sz="3200" dirty="0">
                <a:latin typeface="+mn-lt"/>
              </a:rPr>
              <a:t>La sucesión 3, 6, 12, 24, 48, ... Es una progresión geométrica de razón 2.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endParaRPr lang="es-ES" sz="3200" dirty="0">
              <a:latin typeface="+mn-lt"/>
            </a:endParaRP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es-ES" sz="3200" dirty="0">
                <a:latin typeface="+mn-lt"/>
              </a:rPr>
              <a:t>	La sucesión de 2, 4, 8, 16, .... de las potencias de 2 es una progresión geométrica de razón 2.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endParaRPr lang="es-ES" sz="1400" dirty="0"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28794" y="642918"/>
            <a:ext cx="5000660" cy="114300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+mj-lt"/>
                <a:ea typeface="+mj-ea"/>
                <a:cs typeface="+mj-cs"/>
              </a:rPr>
              <a:t>PROGRESIÓN GEOMÉTRICA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500063"/>
            <a:ext cx="8229600" cy="53578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es-ES" sz="2800" dirty="0">
                <a:latin typeface="+mn-lt"/>
              </a:rPr>
              <a:t>	</a:t>
            </a:r>
            <a:r>
              <a:rPr lang="es-ES" sz="3200" dirty="0">
                <a:latin typeface="+mn-lt"/>
              </a:rPr>
              <a:t>Una progresión geométrica se cumple, por definición, que el término     	    que ocupa el lugar </a:t>
            </a:r>
            <a:r>
              <a:rPr lang="es-ES" sz="3200" i="1" dirty="0">
                <a:latin typeface="+mn-lt"/>
              </a:rPr>
              <a:t>n  </a:t>
            </a:r>
            <a:r>
              <a:rPr lang="es-ES" sz="3200" dirty="0">
                <a:latin typeface="+mn-lt"/>
              </a:rPr>
              <a:t>será siempre igual al anterior por la razón </a:t>
            </a:r>
            <a:r>
              <a:rPr lang="es-ES" sz="3200" i="1" dirty="0">
                <a:latin typeface="+mn-lt"/>
              </a:rPr>
              <a:t>r</a:t>
            </a:r>
            <a:r>
              <a:rPr lang="es-ES" sz="3200" dirty="0">
                <a:latin typeface="+mn-lt"/>
              </a:rPr>
              <a:t>  es decir   			        para todos los valores de  </a:t>
            </a:r>
            <a:r>
              <a:rPr lang="es-ES" sz="3200" i="1" dirty="0">
                <a:latin typeface="+mn-lt"/>
              </a:rPr>
              <a:t>n </a:t>
            </a:r>
            <a:r>
              <a:rPr lang="es-ES" sz="3200" dirty="0">
                <a:latin typeface="+mn-lt"/>
              </a:rPr>
              <a:t>= 2, 3, 4, ... En consecuencia se tendrá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endParaRPr lang="es-ES" sz="3200" dirty="0">
              <a:latin typeface="+mn-lt"/>
            </a:endParaRP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s-ES" sz="3200" dirty="0">
              <a:latin typeface="+mn-lt"/>
            </a:endParaRP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s-ES" sz="3200" dirty="0">
              <a:latin typeface="+mn-lt"/>
            </a:endParaRP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s-ES" sz="3200" dirty="0">
                <a:latin typeface="+mn-lt"/>
              </a:rPr>
              <a:t>Por consiguiente se cumplirá que, para cualquier </a:t>
            </a:r>
            <a:r>
              <a:rPr lang="es-ES" sz="3200" i="1" dirty="0">
                <a:latin typeface="+mn-lt"/>
              </a:rPr>
              <a:t>n</a:t>
            </a:r>
            <a:r>
              <a:rPr lang="es-ES" sz="3200" dirty="0">
                <a:latin typeface="+mn-lt"/>
              </a:rPr>
              <a:t> :</a:t>
            </a:r>
          </a:p>
        </p:txBody>
      </p:sp>
      <p:pic>
        <p:nvPicPr>
          <p:cNvPr id="7373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5" y="1071563"/>
            <a:ext cx="714375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5786438"/>
            <a:ext cx="44196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88" y="3071813"/>
            <a:ext cx="49053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63" y="2000250"/>
            <a:ext cx="2819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8" y="1108075"/>
            <a:ext cx="5786437" cy="524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1500166" y="214290"/>
            <a:ext cx="657229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Segundo  dibujo</a:t>
            </a:r>
            <a:endParaRPr lang="es-ES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4340" name="4 Imagen" descr="http://redescolar.ilce.edu.mx/redescolar/act_permanentes/mate/lugares/p4pal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3143250"/>
            <a:ext cx="1214437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5 Imagen" descr="http://redescolar.ilce.edu.mx/redescolar/act_permanentes/mate/lugares/p4tach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63" y="4857750"/>
            <a:ext cx="13573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28625" y="1071563"/>
            <a:ext cx="8229600" cy="175736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just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defRPr/>
            </a:pPr>
            <a:r>
              <a:rPr lang="es-ES" sz="2000" b="1" dirty="0">
                <a:latin typeface="+mn-lt"/>
              </a:rPr>
              <a:t>	</a:t>
            </a:r>
            <a:r>
              <a:rPr lang="es-ES" sz="5100" b="1" dirty="0">
                <a:latin typeface="+mn-lt"/>
              </a:rPr>
              <a:t>Hallar el sexto término de la progresión 1, 2, 4, ...</a:t>
            </a:r>
          </a:p>
          <a:p>
            <a:pPr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endParaRPr lang="es-ES" sz="2000" b="1" dirty="0">
              <a:latin typeface="+mn-lt"/>
            </a:endParaRPr>
          </a:p>
          <a:p>
            <a:pPr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s-ES" sz="2000" b="1" dirty="0">
                <a:latin typeface="+mn-lt"/>
              </a:rPr>
              <a:t> </a:t>
            </a:r>
          </a:p>
          <a:p>
            <a:pPr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endParaRPr lang="es-ES" sz="2000" b="1" dirty="0">
              <a:latin typeface="+mn-lt"/>
            </a:endParaRPr>
          </a:p>
          <a:p>
            <a:pPr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endParaRPr lang="es-ES" sz="2000" b="1" dirty="0">
              <a:latin typeface="+mn-lt"/>
            </a:endParaRPr>
          </a:p>
          <a:p>
            <a:pPr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endParaRPr lang="es-ES" sz="2000" b="1" dirty="0">
              <a:latin typeface="+mn-lt"/>
            </a:endParaRPr>
          </a:p>
          <a:p>
            <a:pPr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endParaRPr lang="es-ES" sz="2000" b="1" dirty="0">
              <a:latin typeface="+mn-lt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8" y="2714625"/>
            <a:ext cx="47339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429125"/>
            <a:ext cx="4938713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Imagen 14" descr="http://www.hiru.com/matematika/matematika_01100.html/matematicas_011_02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8" y="1001713"/>
            <a:ext cx="5643562" cy="551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85720" y="2285992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s-ES" sz="2800" b="1" dirty="0" smtClean="0">
                <a:cs typeface="Times New Roman" pitchFamily="18" charset="0"/>
              </a:rPr>
              <a:t> Halla el término general de las secuencias: </a:t>
            </a:r>
            <a:endParaRPr lang="es-ES" sz="2800" b="1" dirty="0" smtClean="0"/>
          </a:p>
          <a:p>
            <a:pPr eaLnBrk="0" hangingPunct="0"/>
            <a:r>
              <a:rPr lang="es-ES" sz="2800" b="1" dirty="0" smtClean="0">
                <a:cs typeface="Times New Roman" pitchFamily="18" charset="0"/>
              </a:rPr>
              <a:t>4, 5, 8, 13, 20, 29</a:t>
            </a:r>
            <a:r>
              <a:rPr lang="es-ES" sz="2800" b="1" i="1" dirty="0" smtClean="0">
                <a:cs typeface="Times New Roman" pitchFamily="18" charset="0"/>
              </a:rPr>
              <a:t>,....</a:t>
            </a:r>
            <a:endParaRPr lang="es-ES" sz="2800" b="1" i="1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85720" y="3929066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s-ES" sz="2800" b="1" dirty="0" smtClean="0">
                <a:ea typeface="Calibri" pitchFamily="34" charset="0"/>
                <a:cs typeface="Tahoma" pitchFamily="34" charset="0"/>
              </a:rPr>
              <a:t>términos de la progresión:</a:t>
            </a:r>
            <a:endParaRPr lang="es-ES" sz="2800" b="1" dirty="0" smtClean="0">
              <a:cs typeface="Tahoma" pitchFamily="34" charset="0"/>
            </a:endParaRPr>
          </a:p>
          <a:p>
            <a:r>
              <a:rPr lang="es-ES" sz="2800" b="1" dirty="0" smtClean="0">
                <a:ea typeface="Calibri" pitchFamily="34" charset="0"/>
                <a:cs typeface="Calibri" pitchFamily="34" charset="0"/>
              </a:rPr>
              <a:t>-5, 4, 13, 22, 31, 40 </a:t>
            </a:r>
            <a:endParaRPr lang="es-ES" sz="2800" b="1" dirty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14282" y="642918"/>
            <a:ext cx="87154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s-ES" sz="2800" b="1" dirty="0" smtClean="0">
                <a:cs typeface="Times New Roman" pitchFamily="18" charset="0"/>
              </a:rPr>
              <a:t> Halla el término general de las secuencias: </a:t>
            </a:r>
            <a:endParaRPr lang="es-ES" sz="2800" b="1" dirty="0" smtClean="0"/>
          </a:p>
          <a:p>
            <a:pPr eaLnBrk="0" hangingPunct="0"/>
            <a:r>
              <a:rPr lang="es-ES" sz="2800" b="1" dirty="0" smtClean="0">
                <a:cs typeface="Times New Roman" pitchFamily="18" charset="0"/>
              </a:rPr>
              <a:t>2, 9, 20, 35, 54, 77,....</a:t>
            </a:r>
            <a:endParaRPr lang="es-ES" sz="2800" b="1" dirty="0"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5720" y="5500702"/>
            <a:ext cx="85725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2800" b="1" dirty="0" smtClean="0"/>
              <a:t>¿Es </a:t>
            </a:r>
            <a:r>
              <a:rPr lang="es-ES" sz="2800" b="1" dirty="0"/>
              <a:t>5, 15, 45, 135, 405 ... una progresión geométrica?</a:t>
            </a:r>
            <a:endParaRPr lang="es-MX" sz="2800" b="1" dirty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428860" y="2643182"/>
            <a:ext cx="4357718" cy="42862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s-ES_tradnl" b="1" dirty="0" smtClean="0">
                <a:ln w="190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 I N</a:t>
            </a:r>
            <a:endParaRPr lang="es-ES" b="1" dirty="0">
              <a:ln w="1905">
                <a:solidFill>
                  <a:schemeClr val="tx1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8" y="1108075"/>
            <a:ext cx="5786437" cy="524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1500166" y="214290"/>
            <a:ext cx="657229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s-ES" sz="1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Tercer  dibujo</a:t>
            </a:r>
            <a:endParaRPr lang="es-ES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5364" name="4 Imagen" descr="http://redescolar.ilce.edu.mx/redescolar/act_permanentes/mate/lugares/p4pal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88" y="4643438"/>
            <a:ext cx="7143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5 Imagen" descr="http://redescolar.ilce.edu.mx/redescolar/act_permanentes/mate/lugares/p4tach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63" y="5357813"/>
            <a:ext cx="857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8" y="1108075"/>
            <a:ext cx="5786437" cy="524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785786" y="214290"/>
            <a:ext cx="7786742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Plain">
              <a:avLst/>
            </a:prstTxWarp>
            <a:spAutoFit/>
          </a:bodyPr>
          <a:lstStyle/>
          <a:p>
            <a:pPr algn="ctr" eaLnBrk="0" hangingPunct="0">
              <a:defRPr/>
            </a:pPr>
            <a:r>
              <a:rPr lang="es-ES" sz="1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¿en cuál </a:t>
            </a:r>
            <a:r>
              <a:rPr lang="es-ES" sz="12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 las casillas  </a:t>
            </a:r>
            <a:r>
              <a:rPr lang="es-ES" sz="120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queda la palomita y en cuál el tache?</a:t>
            </a:r>
            <a:endParaRPr lang="es-ES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1604</TotalTime>
  <Words>1387</Words>
  <Application>Microsoft Office PowerPoint</Application>
  <PresentationFormat>Carta (216 x 279 mm)</PresentationFormat>
  <Paragraphs>213</Paragraphs>
  <Slides>73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73</vt:i4>
      </vt:variant>
    </vt:vector>
  </HeadingPairs>
  <TitlesOfParts>
    <vt:vector size="74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  <vt:lpstr>Diapositiva 57</vt:lpstr>
      <vt:lpstr>Diapositiva 58</vt:lpstr>
      <vt:lpstr>Diapositiva 59</vt:lpstr>
      <vt:lpstr>Diapositiva 60</vt:lpstr>
      <vt:lpstr>Diapositiva 61</vt:lpstr>
      <vt:lpstr>Diapositiva 62</vt:lpstr>
      <vt:lpstr>Diapositiva 63</vt:lpstr>
      <vt:lpstr>Diapositiva 64</vt:lpstr>
      <vt:lpstr>Diapositiva 65</vt:lpstr>
      <vt:lpstr>Diapositiva 66</vt:lpstr>
      <vt:lpstr>Diapositiva 67</vt:lpstr>
      <vt:lpstr>Diapositiva 68</vt:lpstr>
      <vt:lpstr>Diapositiva 69</vt:lpstr>
      <vt:lpstr>Diapositiva 70</vt:lpstr>
      <vt:lpstr>Diapositiva 71</vt:lpstr>
      <vt:lpstr>Diapositiva 72</vt:lpstr>
      <vt:lpstr>Diapositiva 73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Hector</dc:creator>
  <cp:lastModifiedBy>Mario</cp:lastModifiedBy>
  <cp:revision>139</cp:revision>
  <dcterms:created xsi:type="dcterms:W3CDTF">2005-07-25T23:23:12Z</dcterms:created>
  <dcterms:modified xsi:type="dcterms:W3CDTF">2012-04-09T16:39:18Z</dcterms:modified>
</cp:coreProperties>
</file>