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ShowLst>
    <p:custShow name="Presentación personalizada 1" id="0">
      <p:sldLst>
        <p:sld r:id="rId2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7A57-9358-4D39-8CFF-1709241C3F84}" type="datetimeFigureOut">
              <a:rPr lang="es-ES" smtClean="0"/>
              <a:pPr/>
              <a:t>27/04/2012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F440D-27E6-420E-A5B0-F401D9B00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714348" y="928670"/>
          <a:ext cx="8143932" cy="2907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  <a:gridCol w="2035983"/>
                <a:gridCol w="2035983"/>
              </a:tblGrid>
              <a:tr h="1518227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NIVEL*</a:t>
                      </a:r>
                      <a:endParaRPr lang="es-E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FUNCIÓN DE ASESORÍA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FUNCIÓN DE AUDITORÍA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FUNCIÓN DE PREVENCIÓN</a:t>
                      </a:r>
                      <a:r>
                        <a:rPr lang="es-MX" sz="1600" baseline="0" dirty="0" smtClean="0"/>
                        <a:t> Y MEDIACIÓN DE CONFLICTOS</a:t>
                      </a:r>
                      <a:endParaRPr lang="es-ES" sz="1600" dirty="0"/>
                    </a:p>
                  </a:txBody>
                  <a:tcPr/>
                </a:tc>
              </a:tr>
              <a:tr h="384828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CENTRAL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AUDITOR EDUCATIVO CENTRAL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384828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Rectoría,</a:t>
                      </a:r>
                      <a:r>
                        <a:rPr lang="es-MX" sz="1600" baseline="0" dirty="0" smtClean="0"/>
                        <a:t> regulación y </a:t>
                      </a:r>
                      <a:r>
                        <a:rPr lang="es-MX" sz="1600" baseline="0" dirty="0" smtClean="0"/>
                        <a:t>planificación.</a:t>
                      </a:r>
                      <a:endParaRPr lang="es-E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Equipo que establece diagnósticos nacionales y reporta a las autoridades el estado de los resultados y gestión del sistema.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384828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ZONAL</a:t>
                      </a:r>
                    </a:p>
                    <a:p>
                      <a:r>
                        <a:rPr lang="es-MX" sz="1600" dirty="0" smtClean="0"/>
                        <a:t>Regulación, planificación, coordinación y control</a:t>
                      </a:r>
                    </a:p>
                    <a:p>
                      <a:r>
                        <a:rPr lang="es-MX" sz="1600" dirty="0" smtClean="0"/>
                        <a:t>9 zonas</a:t>
                      </a:r>
                      <a:endParaRPr lang="es-E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/>
                        <a:t>ASESOR EDUCATIVO ZONAL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400" dirty="0" smtClean="0"/>
                        <a:t>Propone planes y estrategias de</a:t>
                      </a:r>
                      <a:r>
                        <a:rPr lang="es-MX" sz="1400" baseline="0" dirty="0" smtClean="0"/>
                        <a:t> acción y desarrollo profesional docente regionales.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400" baseline="0" dirty="0" smtClean="0"/>
                        <a:t> Elabora informes de los logros y dificultades de la región.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400" baseline="0" dirty="0" smtClean="0"/>
                        <a:t> Brinda orientaciones y coordina el trabajo de los asesores de circuito.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1400" baseline="0" dirty="0" smtClean="0"/>
                        <a:t> Asegura que los asesores especialistas asistan a todos los circuitos donde se los necesite. </a:t>
                      </a:r>
                      <a:endParaRPr lang="es-E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384828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DISTRITO </a:t>
                      </a:r>
                    </a:p>
                    <a:p>
                      <a:r>
                        <a:rPr lang="es-MX" sz="1600" dirty="0" smtClean="0"/>
                        <a:t>Planificación, coordinación, control y gestión</a:t>
                      </a:r>
                    </a:p>
                    <a:p>
                      <a:r>
                        <a:rPr lang="es-MX" sz="1600" dirty="0" smtClean="0"/>
                        <a:t>140 distritos.</a:t>
                      </a:r>
                    </a:p>
                    <a:p>
                      <a:r>
                        <a:rPr lang="es-MX" sz="1600" dirty="0" smtClean="0"/>
                        <a:t> </a:t>
                      </a:r>
                      <a:endParaRPr lang="es-E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Auditor educativo distrital</a:t>
                      </a:r>
                    </a:p>
                    <a:p>
                      <a:r>
                        <a:rPr lang="es-MX" dirty="0" smtClean="0"/>
                        <a:t>Elabora</a:t>
                      </a:r>
                      <a:r>
                        <a:rPr lang="es-MX" baseline="0" dirty="0" smtClean="0"/>
                        <a:t> el diagnóstico del distrito e identifica áreas problemáticas.</a:t>
                      </a:r>
                    </a:p>
                    <a:p>
                      <a:r>
                        <a:rPr lang="es-MX" baseline="0" dirty="0" smtClean="0"/>
                        <a:t>Existe un solo equipo que </a:t>
                      </a:r>
                      <a:r>
                        <a:rPr lang="es-MX" baseline="0" dirty="0" smtClean="0"/>
                        <a:t>examina </a:t>
                      </a:r>
                      <a:r>
                        <a:rPr lang="es-MX" baseline="0" dirty="0" smtClean="0"/>
                        <a:t>todas unidades </a:t>
                      </a:r>
                      <a:r>
                        <a:rPr lang="es-MX" baseline="0" dirty="0" smtClean="0"/>
                        <a:t>educativa </a:t>
                      </a:r>
                      <a:r>
                        <a:rPr lang="es-MX" baseline="0" dirty="0" smtClean="0"/>
                        <a:t>del distrito con frecuencia mínima un año máxima 4.</a:t>
                      </a:r>
                    </a:p>
                    <a:p>
                      <a:r>
                        <a:rPr lang="es-MX" baseline="0" dirty="0" smtClean="0"/>
                        <a:t>La auditoría se anuncia y se basa en estándares conocidos.</a:t>
                      </a:r>
                    </a:p>
                    <a:p>
                      <a:r>
                        <a:rPr lang="es-MX" baseline="0" dirty="0" smtClean="0"/>
                        <a:t>Los auditores tienen por lo menos dos áreas de especialización (principal y secundaria).</a:t>
                      </a:r>
                    </a:p>
                    <a:p>
                      <a:r>
                        <a:rPr lang="es-MX" baseline="0" dirty="0" smtClean="0"/>
                        <a:t>Existe un equipo de apoyo técnico que consolida la información proveniente del sistema del monitoreo existe en cada circuito.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Mediador educativo</a:t>
                      </a:r>
                      <a:r>
                        <a:rPr lang="es-MX" baseline="0" dirty="0" smtClean="0"/>
                        <a:t> distrital.</a:t>
                      </a:r>
                    </a:p>
                    <a:p>
                      <a:r>
                        <a:rPr lang="es-MX" baseline="0" dirty="0" smtClean="0"/>
                        <a:t>Se encarga de: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Prevención de conflictos.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Mediación de conflictos.</a:t>
                      </a:r>
                      <a:endParaRPr lang="es-ES" dirty="0"/>
                    </a:p>
                  </a:txBody>
                  <a:tcPr/>
                </a:tc>
              </a:tr>
              <a:tr h="384828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|</a:t>
                      </a:r>
                      <a:endParaRPr lang="es-E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Asesor educativo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Asesoran al centro y promueven planes de mejora.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Canalizan y facilitan la ayuda a la institución educativa.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aseline="0" dirty="0" smtClean="0"/>
                        <a:t> Detectan innovaciones y las difunden.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MX" b="1" baseline="0" dirty="0" smtClean="0"/>
                        <a:t>Mentores educativos.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MX" b="0" baseline="0" dirty="0" smtClean="0"/>
                        <a:t>Son docentes o directores bien evaluados en funciones (con reducción de carga horaria) que acompañan a otros docentes.</a:t>
                      </a:r>
                    </a:p>
                    <a:p>
                      <a:pPr>
                        <a:buFontTx/>
                        <a:buNone/>
                      </a:pPr>
                      <a:endParaRPr lang="es-MX" b="0" baseline="0" dirty="0" smtClean="0"/>
                    </a:p>
                    <a:p>
                      <a:pPr>
                        <a:buFontTx/>
                        <a:buNone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Existen</a:t>
                      </a:r>
                      <a:r>
                        <a:rPr lang="es-MX" baseline="0" dirty="0" smtClean="0"/>
                        <a:t> PROCEDEMIENTOS INFORMATIZADOS dentro de un sistema de indicadores de monitoreo que sirven para decidir la necesidad de la asistencia y la frecuencia de la visita de auditoría.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s-ES" dirty="0"/>
                    </a:p>
                  </a:txBody>
                  <a:tcPr/>
                </a:tc>
              </a:tr>
              <a:tr h="384828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INSTITUCIÓN</a:t>
                      </a:r>
                      <a:r>
                        <a:rPr lang="es-MX" sz="1600" dirty="0" smtClean="0"/>
                        <a:t> </a:t>
                      </a:r>
                    </a:p>
                    <a:p>
                      <a:r>
                        <a:rPr lang="es-MX" sz="1600" dirty="0" smtClean="0"/>
                        <a:t>Planificación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baseline="0" dirty="0" smtClean="0"/>
                        <a:t>y </a:t>
                      </a:r>
                      <a:r>
                        <a:rPr lang="es-MX" sz="1600" baseline="0" dirty="0" smtClean="0"/>
                        <a:t>gestión</a:t>
                      </a:r>
                      <a:endParaRPr lang="es-E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s-MX" b="1" dirty="0" smtClean="0"/>
                        <a:t>Directivo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smtClean="0"/>
                        <a:t>Institucional</a:t>
                      </a:r>
                      <a:r>
                        <a:rPr lang="es-MX" b="1" baseline="0" dirty="0" smtClean="0"/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="0" baseline="0" dirty="0" smtClean="0"/>
                        <a:t>Gestiona la institución escolar para mejorar la calidad.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="1" baseline="0" dirty="0" smtClean="0"/>
                        <a:t> </a:t>
                      </a:r>
                      <a:r>
                        <a:rPr lang="es-MX" b="0" baseline="0" dirty="0" smtClean="0"/>
                        <a:t>Coordina el trabajo pedagógico de sus docentes.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b="0" baseline="0" dirty="0" smtClean="0"/>
                        <a:t> Trabaja con la comunidad.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b="1" dirty="0" smtClean="0"/>
                        <a:t>Directivo Institucional.</a:t>
                      </a:r>
                    </a:p>
                    <a:p>
                      <a:pPr algn="l"/>
                      <a:r>
                        <a:rPr lang="es-MX" b="0" dirty="0" smtClean="0"/>
                        <a:t>Supervisa la institución y lidera</a:t>
                      </a:r>
                      <a:r>
                        <a:rPr lang="es-MX" b="0" baseline="0" dirty="0" smtClean="0"/>
                        <a:t> la auto-evaluación institucional realizada en funciones de estándares fijados por el Ministerio de Educación.</a:t>
                      </a:r>
                    </a:p>
                    <a:p>
                      <a:pPr algn="l"/>
                      <a:r>
                        <a:rPr lang="es-MX" b="1" baseline="0" dirty="0" smtClean="0"/>
                        <a:t>Gobierno Escolar</a:t>
                      </a:r>
                    </a:p>
                    <a:p>
                      <a:pPr algn="l"/>
                      <a:r>
                        <a:rPr lang="es-MX" b="0" baseline="0" dirty="0" smtClean="0"/>
                        <a:t>Realiza la veeduría del: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s-MX" b="0" baseline="0" dirty="0" smtClean="0"/>
                        <a:t>Plan educativo del centro,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s-MX" b="0" baseline="0" dirty="0" smtClean="0"/>
                        <a:t> el cumplimiento de las metas,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s-MX" b="0" baseline="0" dirty="0" smtClean="0"/>
                        <a:t> los proyectos comunitarios y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s-MX" b="0" baseline="0" dirty="0" smtClean="0"/>
                        <a:t> la evaluación del personal.</a:t>
                      </a:r>
                    </a:p>
                    <a:p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s-MX" b="1" dirty="0" smtClean="0"/>
                        <a:t>Directivo </a:t>
                      </a:r>
                      <a:r>
                        <a:rPr lang="es-MX" b="1" dirty="0" smtClean="0"/>
                        <a:t>Institucional</a:t>
                      </a:r>
                      <a:endParaRPr lang="es-MX" b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s-MX" b="0" dirty="0" smtClean="0"/>
                        <a:t>Tiene atribuciones</a:t>
                      </a:r>
                      <a:r>
                        <a:rPr lang="es-MX" b="0" baseline="0" dirty="0" smtClean="0"/>
                        <a:t> para la resolución de conflictos internos.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MX" b="0" baseline="0" dirty="0" smtClean="0"/>
                        <a:t>Los previene facilitando las relaciones y comunicación interpersonales.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MX" b="1" baseline="0" dirty="0" smtClean="0"/>
                        <a:t>Gobierno Escolar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MX" b="0" baseline="0" dirty="0" smtClean="0"/>
                        <a:t>Media a través del diálogo en la solución de conflictos relativos a la institución educativa.</a:t>
                      </a:r>
                    </a:p>
                    <a:p>
                      <a:pPr>
                        <a:buFontTx/>
                        <a:buNone/>
                      </a:pPr>
                      <a:endParaRPr lang="es-MX" b="0" baseline="0" dirty="0" smtClean="0"/>
                    </a:p>
                    <a:p>
                      <a:pPr>
                        <a:buFontTx/>
                        <a:buNone/>
                      </a:pPr>
                      <a:endParaRPr lang="es-MX" b="0" baseline="0" dirty="0" smtClean="0"/>
                    </a:p>
                    <a:p>
                      <a:pPr algn="l">
                        <a:buFontTx/>
                        <a:buNone/>
                      </a:pPr>
                      <a:endParaRPr lang="es-MX" b="0" baseline="0" dirty="0" smtClean="0"/>
                    </a:p>
                    <a:p>
                      <a:pPr>
                        <a:buFontTx/>
                        <a:buNone/>
                      </a:pPr>
                      <a:endParaRPr lang="es-MX" b="0" baseline="0" dirty="0" smtClean="0"/>
                    </a:p>
                    <a:p>
                      <a:pPr>
                        <a:buFontTx/>
                        <a:buNone/>
                      </a:pPr>
                      <a:endParaRPr lang="es-E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28 Rectángulo"/>
          <p:cNvSpPr/>
          <p:nvPr/>
        </p:nvSpPr>
        <p:spPr>
          <a:xfrm>
            <a:off x="2643174" y="142852"/>
            <a:ext cx="407196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MODELO DE SUPERVISIÓN EDUCATIVA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427</Words>
  <Application>Microsoft Office PowerPoint</Application>
  <PresentationFormat>Presentación en pantalla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  <vt:variant>
        <vt:lpstr>Presentaciones personalizadas</vt:lpstr>
      </vt:variant>
      <vt:variant>
        <vt:i4>1</vt:i4>
      </vt:variant>
    </vt:vector>
  </HeadingPairs>
  <TitlesOfParts>
    <vt:vector size="3" baseType="lpstr">
      <vt:lpstr>Tema de Office</vt:lpstr>
      <vt:lpstr>Diapositiva 1</vt:lpstr>
      <vt:lpstr>Presentación personalizada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Paredes</dc:creator>
  <cp:lastModifiedBy>robin.calaglas</cp:lastModifiedBy>
  <cp:revision>16</cp:revision>
  <dcterms:created xsi:type="dcterms:W3CDTF">2012-04-27T00:39:07Z</dcterms:created>
  <dcterms:modified xsi:type="dcterms:W3CDTF">2012-04-27T13:50:50Z</dcterms:modified>
</cp:coreProperties>
</file>