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9" r:id="rId4"/>
    <p:sldId id="257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80" r:id="rId25"/>
    <p:sldId id="270" r:id="rId2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4C6A-BAE7-494E-9BA0-5C172084C56F}" type="datetimeFigureOut">
              <a:rPr lang="es-AR" smtClean="0"/>
              <a:t>23/07/2014</a:t>
            </a:fld>
            <a:endParaRPr lang="es-AR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273321-6F10-4E30-8B02-D521065EB53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4C6A-BAE7-494E-9BA0-5C172084C56F}" type="datetimeFigureOut">
              <a:rPr lang="es-AR" smtClean="0"/>
              <a:t>23/07/2014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3321-6F10-4E30-8B02-D521065EB53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4C6A-BAE7-494E-9BA0-5C172084C56F}" type="datetimeFigureOut">
              <a:rPr lang="es-AR" smtClean="0"/>
              <a:t>23/07/2014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3321-6F10-4E30-8B02-D521065EB53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4C6A-BAE7-494E-9BA0-5C172084C56F}" type="datetimeFigureOut">
              <a:rPr lang="es-AR" smtClean="0"/>
              <a:t>23/07/2014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273321-6F10-4E30-8B02-D521065EB53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4C6A-BAE7-494E-9BA0-5C172084C56F}" type="datetimeFigureOut">
              <a:rPr lang="es-AR" smtClean="0"/>
              <a:t>23/07/2014</a:t>
            </a:fld>
            <a:endParaRPr lang="es-AR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3321-6F10-4E30-8B02-D521065EB539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4C6A-BAE7-494E-9BA0-5C172084C56F}" type="datetimeFigureOut">
              <a:rPr lang="es-AR" smtClean="0"/>
              <a:t>23/07/2014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3321-6F10-4E30-8B02-D521065EB53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4C6A-BAE7-494E-9BA0-5C172084C56F}" type="datetimeFigureOut">
              <a:rPr lang="es-AR" smtClean="0"/>
              <a:t>23/07/2014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273321-6F10-4E30-8B02-D521065EB539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4C6A-BAE7-494E-9BA0-5C172084C56F}" type="datetimeFigureOut">
              <a:rPr lang="es-AR" smtClean="0"/>
              <a:t>23/07/2014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3321-6F10-4E30-8B02-D521065EB53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4C6A-BAE7-494E-9BA0-5C172084C56F}" type="datetimeFigureOut">
              <a:rPr lang="es-AR" smtClean="0"/>
              <a:t>23/07/2014</a:t>
            </a:fld>
            <a:endParaRPr lang="es-AR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3321-6F10-4E30-8B02-D521065EB53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4C6A-BAE7-494E-9BA0-5C172084C56F}" type="datetimeFigureOut">
              <a:rPr lang="es-AR" smtClean="0"/>
              <a:t>23/07/2014</a:t>
            </a:fld>
            <a:endParaRPr lang="es-AR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3321-6F10-4E30-8B02-D521065EB53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4C6A-BAE7-494E-9BA0-5C172084C56F}" type="datetimeFigureOut">
              <a:rPr lang="es-AR" smtClean="0"/>
              <a:t>23/07/2014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3321-6F10-4E30-8B02-D521065EB539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B54C6A-BAE7-494E-9BA0-5C172084C56F}" type="datetimeFigureOut">
              <a:rPr lang="es-AR" smtClean="0"/>
              <a:t>23/07/2014</a:t>
            </a:fld>
            <a:endParaRPr lang="es-AR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273321-6F10-4E30-8B02-D521065EB539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57158" y="714356"/>
            <a:ext cx="3000396" cy="1857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81000" y="4357694"/>
            <a:ext cx="8191528" cy="1158354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s-AR" sz="4000" dirty="0" smtClean="0">
                <a:solidFill>
                  <a:srgbClr val="FF0000"/>
                </a:solidFill>
              </a:rPr>
              <a:t>LA IMPORTANCIA DE DECIR TE AMO, A TIEMPO</a:t>
            </a:r>
            <a:endParaRPr lang="es-AR" sz="4000" dirty="0">
              <a:solidFill>
                <a:srgbClr val="FF0000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357158" y="6215082"/>
            <a:ext cx="8215370" cy="357190"/>
          </a:xfrm>
        </p:spPr>
        <p:txBody>
          <a:bodyPr>
            <a:noAutofit/>
          </a:bodyPr>
          <a:lstStyle/>
          <a:p>
            <a:pPr algn="ctr"/>
            <a:r>
              <a:rPr lang="es-AR" sz="2000" b="1" dirty="0" smtClean="0">
                <a:latin typeface="Arial Rounded MT Bold" pitchFamily="34" charset="0"/>
              </a:rPr>
              <a:t>ESCUELA PARA PADRES SEGUNDA </a:t>
            </a:r>
            <a:r>
              <a:rPr lang="es-AR" sz="2000" b="1" smtClean="0">
                <a:latin typeface="Arial Rounded MT Bold" pitchFamily="34" charset="0"/>
              </a:rPr>
              <a:t>LLAMADA – JULIO 2014</a:t>
            </a:r>
            <a:endParaRPr lang="es-AR" sz="2000" b="1" dirty="0" smtClean="0">
              <a:latin typeface="Arial Rounded MT Bold" pitchFamily="34" charset="0"/>
            </a:endParaRPr>
          </a:p>
        </p:txBody>
      </p:sp>
      <p:pic>
        <p:nvPicPr>
          <p:cNvPr id="12290" name="Picture 2" descr="http://1.bp.blogspot.com/-eGIwjLUXr0o/UOgnX8LM36I/AAAAAAAApDI/5a6T38-Icuw/s640/bebe-durmiendo+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7031" r="7031"/>
          <a:stretch>
            <a:fillRect/>
          </a:stretch>
        </p:blipFill>
        <p:spPr bwMode="auto">
          <a:xfrm>
            <a:off x="3786182" y="714356"/>
            <a:ext cx="4819656" cy="3505204"/>
          </a:xfrm>
          <a:prstGeom prst="rect">
            <a:avLst/>
          </a:prstGeom>
          <a:noFill/>
        </p:spPr>
      </p:pic>
      <p:pic>
        <p:nvPicPr>
          <p:cNvPr id="8" name="7 Imagen"/>
          <p:cNvPicPr preferRelativeResize="0"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1285852" y="785794"/>
            <a:ext cx="985838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57158" y="1857364"/>
            <a:ext cx="300039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Congregación Religiosa de los Sagrados Corazones</a:t>
            </a:r>
            <a:endParaRPr kumimoji="0" lang="es-AR" sz="11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UNIDAD EDUCATIVA SS.CC. CENTRO</a:t>
            </a:r>
            <a:endParaRPr kumimoji="0" lang="es-ES_tradnl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El recuerdo de tus hij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4.bp.blogspot.com/-ZAKB_ffHFgs/UdyzTBlSGHI/AAAAAAAAAGk/P31H_lQoWV0/s1600/561292_358840477566057_195993275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fotosconfrases.com/wp-content/uploads/2012/05/fotos-con-frases-para-el-dia-de-la-mad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46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agenesdeamor.info/wp-content/uploads/2013/05/13019_435077636569055_62330944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"/>
            <a:ext cx="9144000" cy="6858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2"/>
                </a:solidFill>
              </a:rPr>
              <a:t>LOS BUENOS PADRES SON ANTE TODO VALIENTES! </a:t>
            </a:r>
            <a:endParaRPr lang="es-DO" sz="2800" dirty="0">
              <a:solidFill>
                <a:schemeClr val="accent2"/>
              </a:solidFill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DO" sz="2000" b="1" smtClean="0">
                <a:solidFill>
                  <a:schemeClr val="accent2"/>
                </a:solidFill>
              </a:rPr>
              <a:t>Art</a:t>
            </a:r>
            <a:r>
              <a:rPr lang="es-DO" sz="2000" b="1" smtClean="0">
                <a:solidFill>
                  <a:schemeClr val="accent2"/>
                </a:solidFill>
                <a:latin typeface="Arial" charset="0"/>
                <a:cs typeface="Arial" charset="0"/>
              </a:rPr>
              <a:t>íc</a:t>
            </a:r>
            <a:r>
              <a:rPr lang="es-DO" sz="2000" b="1" smtClean="0">
                <a:solidFill>
                  <a:schemeClr val="accent2"/>
                </a:solidFill>
              </a:rPr>
              <a:t>ulo </a:t>
            </a:r>
            <a:r>
              <a:rPr lang="en-US" sz="2000" b="1" smtClean="0">
                <a:solidFill>
                  <a:schemeClr val="accent2"/>
                </a:solidFill>
              </a:rPr>
              <a:t>de Angela Marulanda</a:t>
            </a:r>
            <a:endParaRPr lang="es-DO" sz="2000" b="1" smtClean="0">
              <a:solidFill>
                <a:schemeClr val="accent2"/>
              </a:solidFill>
            </a:endParaRPr>
          </a:p>
        </p:txBody>
      </p:sp>
      <p:pic>
        <p:nvPicPr>
          <p:cNvPr id="4" name="Picture 3" descr="padres-e-hij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81000"/>
            <a:ext cx="2876550" cy="395287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2"/>
                </a:solidFill>
              </a:rPr>
              <a:t>LOS BUENOS PADRES SON ANTE TODO VALIENTES! </a:t>
            </a:r>
            <a:endParaRPr lang="es-DO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DO" dirty="0" smtClean="0">
                <a:solidFill>
                  <a:schemeClr val="accent2"/>
                </a:solidFill>
              </a:rPr>
              <a:t>Nadie duda de que para ser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DO" dirty="0" smtClean="0">
                <a:solidFill>
                  <a:schemeClr val="accent2"/>
                </a:solidFill>
              </a:rPr>
              <a:t>buenos padres se necesita una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DO" dirty="0" smtClean="0">
                <a:solidFill>
                  <a:schemeClr val="accent2"/>
                </a:solidFill>
              </a:rPr>
              <a:t>gran dosis de amor, paciencia,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DO" dirty="0" smtClean="0">
                <a:solidFill>
                  <a:schemeClr val="accent2"/>
                </a:solidFill>
              </a:rPr>
              <a:t>ecuanimidad, comprensión,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DO" dirty="0" smtClean="0">
                <a:solidFill>
                  <a:schemeClr val="accent2"/>
                </a:solidFill>
              </a:rPr>
              <a:t>disciplina y flexibilidad, para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DO" dirty="0" smtClean="0">
                <a:solidFill>
                  <a:schemeClr val="accent2"/>
                </a:solidFill>
              </a:rPr>
              <a:t>mencionar sólo algunas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DO" dirty="0" smtClean="0">
                <a:solidFill>
                  <a:schemeClr val="accent2"/>
                </a:solidFill>
              </a:rPr>
              <a:t>cualidades. Pero quizás </a:t>
            </a:r>
            <a:r>
              <a:rPr lang="es-DO" b="1" dirty="0" smtClean="0">
                <a:solidFill>
                  <a:schemeClr val="accent2"/>
                </a:solidFill>
              </a:rPr>
              <a:t>lo que más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DO" b="1" dirty="0" smtClean="0">
                <a:solidFill>
                  <a:schemeClr val="accent2"/>
                </a:solidFill>
              </a:rPr>
              <a:t>necesitamos para formar hijos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DO" dirty="0" smtClean="0">
                <a:solidFill>
                  <a:schemeClr val="accent2"/>
                </a:solidFill>
              </a:rPr>
              <a:t>dotados de las virtudes y 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DO" dirty="0" smtClean="0">
                <a:solidFill>
                  <a:schemeClr val="accent2"/>
                </a:solidFill>
              </a:rPr>
              <a:t>capacidades que le permitan llegar a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DO" dirty="0" smtClean="0">
                <a:solidFill>
                  <a:schemeClr val="accent2"/>
                </a:solidFill>
              </a:rPr>
              <a:t>ser buenos seres humanos es </a:t>
            </a:r>
            <a:r>
              <a:rPr lang="es-DO" b="1" dirty="0" smtClean="0">
                <a:solidFill>
                  <a:schemeClr val="accent2"/>
                </a:solidFill>
              </a:rPr>
              <a:t>ser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DO" b="1" dirty="0" smtClean="0">
                <a:solidFill>
                  <a:schemeClr val="accent2"/>
                </a:solidFill>
              </a:rPr>
              <a:t>padres valientes</a:t>
            </a:r>
            <a:r>
              <a:rPr lang="es-DO" dirty="0" smtClean="0">
                <a:solidFill>
                  <a:schemeClr val="accent2"/>
                </a:solidFill>
              </a:rPr>
              <a:t>, es decir, tener la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DO" dirty="0" smtClean="0">
                <a:solidFill>
                  <a:schemeClr val="accent2"/>
                </a:solidFill>
              </a:rPr>
              <a:t>fortaleza necesaria para hacer lo que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DO" dirty="0" smtClean="0">
                <a:solidFill>
                  <a:schemeClr val="accent2"/>
                </a:solidFill>
              </a:rPr>
              <a:t>más les conviene a los hijos, por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DO" dirty="0" smtClean="0">
                <a:solidFill>
                  <a:schemeClr val="accent2"/>
                </a:solidFill>
              </a:rPr>
              <a:t>duro que sea.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s-DO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 descr="que-hacer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1076" y="1600200"/>
            <a:ext cx="3137647" cy="4724400"/>
          </a:xfrm>
          <a:ln w="38100" cap="sq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2"/>
                </a:solidFill>
              </a:rPr>
              <a:t>LOS BUENOS PADRES SON ANTE TODO VALIENTES! </a:t>
            </a:r>
            <a:endParaRPr lang="es-DO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800600"/>
          </a:xfrm>
        </p:spPr>
        <p:txBody>
          <a:bodyPr>
            <a:normAutofit fontScale="325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DO" sz="7000" dirty="0" smtClean="0"/>
              <a:t>	</a:t>
            </a:r>
            <a:r>
              <a:rPr lang="es-DO" sz="7000" dirty="0" smtClean="0">
                <a:solidFill>
                  <a:schemeClr val="accent2"/>
                </a:solidFill>
              </a:rPr>
              <a:t>El compromiso de ser padres nos coloca a diario en situaciones que requieren mucha valentía para no tomar el </a:t>
            </a:r>
            <a:r>
              <a:rPr lang="es-DO" sz="7000" b="1" dirty="0" smtClean="0">
                <a:solidFill>
                  <a:schemeClr val="accent2"/>
                </a:solidFill>
              </a:rPr>
              <a:t>camino fácil </a:t>
            </a:r>
            <a:r>
              <a:rPr lang="es-DO" sz="7000" dirty="0" smtClean="0">
                <a:solidFill>
                  <a:schemeClr val="accent2"/>
                </a:solidFill>
              </a:rPr>
              <a:t>y privar a los hijos de los limites que son vitales para que no sólo se rijan por los principios que les inculcamos, sino que tengan la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DO" sz="7000" dirty="0" smtClean="0">
                <a:solidFill>
                  <a:schemeClr val="accent2"/>
                </a:solidFill>
              </a:rPr>
              <a:t>	fortaleza para ponerlos en práctica. Por ejemplo, </a:t>
            </a:r>
            <a:r>
              <a:rPr lang="es-DO" sz="7000" b="1" dirty="0" smtClean="0">
                <a:solidFill>
                  <a:schemeClr val="accent2"/>
                </a:solidFill>
              </a:rPr>
              <a:t>se necesita valor para: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DO" sz="7000" dirty="0" smtClean="0">
              <a:solidFill>
                <a:schemeClr val="accent2"/>
              </a:solidFill>
            </a:endParaRPr>
          </a:p>
          <a:p>
            <a:pPr algn="just"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s-DO" sz="7000" dirty="0" smtClean="0">
                <a:solidFill>
                  <a:schemeClr val="accent2"/>
                </a:solidFill>
              </a:rPr>
              <a:t>no </a:t>
            </a:r>
            <a:r>
              <a:rPr lang="es-DO" sz="7000" b="1" dirty="0" smtClean="0">
                <a:solidFill>
                  <a:schemeClr val="accent2"/>
                </a:solidFill>
              </a:rPr>
              <a:t>recibir al pequeño en nuestra cama </a:t>
            </a:r>
            <a:r>
              <a:rPr lang="es-DO" sz="7000" dirty="0" smtClean="0">
                <a:solidFill>
                  <a:schemeClr val="accent2"/>
                </a:solidFill>
              </a:rPr>
              <a:t>cuando nos suplica que lo dejemos dormir con nosotros; </a:t>
            </a:r>
          </a:p>
          <a:p>
            <a:pPr algn="just"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s-DO" sz="7000" dirty="0" smtClean="0">
                <a:solidFill>
                  <a:schemeClr val="accent2"/>
                </a:solidFill>
              </a:rPr>
              <a:t>para </a:t>
            </a:r>
            <a:r>
              <a:rPr lang="es-DO" sz="7000" b="1" dirty="0" smtClean="0">
                <a:solidFill>
                  <a:schemeClr val="accent2"/>
                </a:solidFill>
              </a:rPr>
              <a:t>no llevarle la tarea olvidada al colegio </a:t>
            </a:r>
            <a:r>
              <a:rPr lang="es-DO" sz="7000" dirty="0" smtClean="0">
                <a:solidFill>
                  <a:schemeClr val="accent2"/>
                </a:solidFill>
              </a:rPr>
              <a:t>cuando nos llama implorando que se la hagamos llegar; </a:t>
            </a:r>
          </a:p>
          <a:p>
            <a:pPr algn="just"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s-DO" sz="7000" dirty="0" smtClean="0">
                <a:solidFill>
                  <a:schemeClr val="accent2"/>
                </a:solidFill>
              </a:rPr>
              <a:t>para no </a:t>
            </a:r>
            <a:r>
              <a:rPr lang="es-DO" sz="7000" b="1" dirty="0" smtClean="0">
                <a:solidFill>
                  <a:schemeClr val="accent2"/>
                </a:solidFill>
              </a:rPr>
              <a:t>darle nada más de lo que estrictamente se merece</a:t>
            </a:r>
            <a:r>
              <a:rPr lang="es-DO" sz="7000" dirty="0" smtClean="0">
                <a:solidFill>
                  <a:schemeClr val="accent2"/>
                </a:solidFill>
              </a:rPr>
              <a:t>, por mucho que nos ruegue;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DO" dirty="0"/>
          </a:p>
        </p:txBody>
      </p:sp>
      <p:pic>
        <p:nvPicPr>
          <p:cNvPr id="37890" name="Picture 2" descr="http://mujer.starmedia.com/imagenes/2012/06/padre_h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142984"/>
            <a:ext cx="3095625" cy="3743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2"/>
                </a:solidFill>
              </a:rPr>
              <a:t>LOS BUENOS PADRES SON ANTE TODO VALIENTES! </a:t>
            </a:r>
            <a:endParaRPr lang="es-DO" dirty="0">
              <a:solidFill>
                <a:schemeClr val="accent2"/>
              </a:solidFill>
            </a:endParaRPr>
          </a:p>
        </p:txBody>
      </p:sp>
      <p:pic>
        <p:nvPicPr>
          <p:cNvPr id="8" name="Content Placeholder 7" descr="bebida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981200"/>
            <a:ext cx="4267200" cy="3810000"/>
          </a:xfrm>
          <a:ln w="38100" cap="sq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s-DO" dirty="0" smtClean="0">
                <a:solidFill>
                  <a:schemeClr val="accent2"/>
                </a:solidFill>
              </a:rPr>
              <a:t>para </a:t>
            </a:r>
            <a:r>
              <a:rPr lang="es-DO" b="1" dirty="0" smtClean="0">
                <a:solidFill>
                  <a:schemeClr val="accent2"/>
                </a:solidFill>
              </a:rPr>
              <a:t>no ayudarlo a hacer el proyecto escolar </a:t>
            </a:r>
            <a:r>
              <a:rPr lang="es-DO" dirty="0" smtClean="0">
                <a:solidFill>
                  <a:schemeClr val="accent2"/>
                </a:solidFill>
              </a:rPr>
              <a:t>que no preparó a tiempo, así esto implique que pierda la  materia; </a:t>
            </a:r>
          </a:p>
          <a:p>
            <a:pPr algn="just"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s-DO" dirty="0" smtClean="0">
                <a:solidFill>
                  <a:schemeClr val="accent2"/>
                </a:solidFill>
              </a:rPr>
              <a:t>para </a:t>
            </a:r>
            <a:r>
              <a:rPr lang="es-DO" b="1" dirty="0" smtClean="0">
                <a:solidFill>
                  <a:schemeClr val="accent2"/>
                </a:solidFill>
              </a:rPr>
              <a:t>no permitirle participar en ese paseo o fiesta </a:t>
            </a:r>
            <a:r>
              <a:rPr lang="es-DO" dirty="0" smtClean="0">
                <a:solidFill>
                  <a:schemeClr val="accent2"/>
                </a:solidFill>
              </a:rPr>
              <a:t>en los que sabemos que no habrá supervisión de adultos con autoridad; </a:t>
            </a:r>
          </a:p>
          <a:p>
            <a:pPr algn="just"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s-DO" dirty="0" smtClean="0">
                <a:solidFill>
                  <a:schemeClr val="accent2"/>
                </a:solidFill>
              </a:rPr>
              <a:t>para </a:t>
            </a:r>
            <a:r>
              <a:rPr lang="es-DO" b="1" dirty="0" smtClean="0">
                <a:solidFill>
                  <a:schemeClr val="accent2"/>
                </a:solidFill>
              </a:rPr>
              <a:t>no pagar la fianza y evitar que lo arresten </a:t>
            </a:r>
            <a:r>
              <a:rPr lang="es-DO" dirty="0" smtClean="0">
                <a:solidFill>
                  <a:schemeClr val="accent2"/>
                </a:solidFill>
              </a:rPr>
              <a:t>cuando es importante que aprenda que sus  errores tienen amargas consecuencias.</a:t>
            </a:r>
          </a:p>
          <a:p>
            <a:pPr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endParaRPr lang="es-D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2"/>
                </a:solidFill>
              </a:rPr>
              <a:t>LOS BUENOS PADRES SON ANTE TODO VALIENTES! </a:t>
            </a:r>
            <a:endParaRPr lang="es-DO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s-DO" dirty="0" smtClean="0"/>
              <a:t>	</a:t>
            </a:r>
            <a:r>
              <a:rPr lang="es-DO" dirty="0" smtClean="0">
                <a:solidFill>
                  <a:schemeClr val="accent2"/>
                </a:solidFill>
              </a:rPr>
              <a:t>Lo que necesitan los hijos </a:t>
            </a:r>
            <a:r>
              <a:rPr lang="es-DO" b="1" dirty="0" smtClean="0">
                <a:solidFill>
                  <a:schemeClr val="accent2"/>
                </a:solidFill>
              </a:rPr>
              <a:t>no son padres condescendientes y que vivan dedicados a darles todo</a:t>
            </a:r>
            <a:r>
              <a:rPr lang="es-DO" dirty="0" smtClean="0">
                <a:solidFill>
                  <a:schemeClr val="accent2"/>
                </a:solidFill>
              </a:rPr>
              <a:t>. Sino </a:t>
            </a:r>
            <a:r>
              <a:rPr lang="es-DO" b="1" dirty="0" smtClean="0">
                <a:solidFill>
                  <a:schemeClr val="accent2"/>
                </a:solidFill>
              </a:rPr>
              <a:t>padres valerosos, capaces de cuestionarse </a:t>
            </a:r>
            <a:r>
              <a:rPr lang="es-DO" dirty="0" smtClean="0">
                <a:solidFill>
                  <a:schemeClr val="accent2"/>
                </a:solidFill>
              </a:rPr>
              <a:t>y tener la fortaleza para comprometerse tan seria y profundamente en la formación de sus hijos que harán </a:t>
            </a:r>
            <a:r>
              <a:rPr lang="es-DO" b="1" dirty="0" smtClean="0">
                <a:solidFill>
                  <a:schemeClr val="accent2"/>
                </a:solidFill>
              </a:rPr>
              <a:t>lo que sea preciso </a:t>
            </a:r>
            <a:r>
              <a:rPr lang="es-DO" dirty="0" smtClean="0">
                <a:solidFill>
                  <a:schemeClr val="accent2"/>
                </a:solidFill>
              </a:rPr>
              <a:t>para formarlos como personas correctas, por difícil o doloroso que pueda resultarles.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DO" dirty="0">
              <a:solidFill>
                <a:schemeClr val="accent2"/>
              </a:solidFill>
            </a:endParaRPr>
          </a:p>
        </p:txBody>
      </p:sp>
      <p:pic>
        <p:nvPicPr>
          <p:cNvPr id="7" name="Content Placeholder 5" descr="consumismo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3037" y="1757362"/>
            <a:ext cx="3133725" cy="4410075"/>
          </a:xfrm>
          <a:ln w="38100" cap="sq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2"/>
                </a:solidFill>
              </a:rPr>
              <a:t>LOS  BUENOS PADRES SON ANTE TODO VALIENTES! </a:t>
            </a:r>
            <a:endParaRPr lang="es-DO" sz="2800" dirty="0" smtClean="0">
              <a:solidFill>
                <a:schemeClr val="accent2"/>
              </a:solidFill>
            </a:endParaRPr>
          </a:p>
        </p:txBody>
      </p:sp>
      <p:sp>
        <p:nvSpPr>
          <p:cNvPr id="15363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s-DO" sz="3200" smtClean="0">
                <a:solidFill>
                  <a:schemeClr val="accent2"/>
                </a:solidFill>
              </a:rPr>
              <a:t>Muchos de los </a:t>
            </a:r>
          </a:p>
          <a:p>
            <a:pPr algn="just">
              <a:buFont typeface="Wingdings 2" pitchFamily="18" charset="2"/>
              <a:buNone/>
            </a:pPr>
            <a:r>
              <a:rPr lang="es-DO" sz="3200" smtClean="0">
                <a:solidFill>
                  <a:schemeClr val="accent2"/>
                </a:solidFill>
              </a:rPr>
              <a:t>problemas de los hijos </a:t>
            </a:r>
          </a:p>
          <a:p>
            <a:pPr algn="just">
              <a:buFont typeface="Wingdings 2" pitchFamily="18" charset="2"/>
              <a:buNone/>
            </a:pPr>
            <a:r>
              <a:rPr lang="es-DO" sz="3200" smtClean="0">
                <a:solidFill>
                  <a:schemeClr val="accent2"/>
                </a:solidFill>
              </a:rPr>
              <a:t>hoy son el resultado </a:t>
            </a:r>
          </a:p>
          <a:p>
            <a:pPr algn="just">
              <a:buFont typeface="Wingdings 2" pitchFamily="18" charset="2"/>
              <a:buNone/>
            </a:pPr>
            <a:r>
              <a:rPr lang="es-DO" sz="3200" smtClean="0">
                <a:solidFill>
                  <a:schemeClr val="accent2"/>
                </a:solidFill>
              </a:rPr>
              <a:t>de </a:t>
            </a:r>
            <a:r>
              <a:rPr lang="es-DO" sz="3200" b="1" smtClean="0">
                <a:solidFill>
                  <a:schemeClr val="accent2"/>
                </a:solidFill>
              </a:rPr>
              <a:t>confundir</a:t>
            </a:r>
            <a:r>
              <a:rPr lang="es-DO" sz="3200" smtClean="0">
                <a:solidFill>
                  <a:schemeClr val="accent2"/>
                </a:solidFill>
              </a:rPr>
              <a:t> el ser </a:t>
            </a:r>
          </a:p>
          <a:p>
            <a:pPr algn="just">
              <a:buFont typeface="Wingdings 2" pitchFamily="18" charset="2"/>
              <a:buNone/>
            </a:pPr>
            <a:r>
              <a:rPr lang="es-DO" sz="3200" b="1" smtClean="0">
                <a:solidFill>
                  <a:schemeClr val="accent2"/>
                </a:solidFill>
              </a:rPr>
              <a:t>buenos padres</a:t>
            </a:r>
            <a:r>
              <a:rPr lang="es-DO" sz="3200" smtClean="0">
                <a:solidFill>
                  <a:schemeClr val="accent2"/>
                </a:solidFill>
              </a:rPr>
              <a:t>, es </a:t>
            </a:r>
          </a:p>
          <a:p>
            <a:pPr algn="just">
              <a:buFont typeface="Wingdings 2" pitchFamily="18" charset="2"/>
              <a:buNone/>
            </a:pPr>
            <a:r>
              <a:rPr lang="es-DO" sz="3200" smtClean="0">
                <a:solidFill>
                  <a:schemeClr val="accent2"/>
                </a:solidFill>
              </a:rPr>
              <a:t>decir, valientes, con </a:t>
            </a:r>
          </a:p>
          <a:p>
            <a:pPr algn="just">
              <a:buFont typeface="Wingdings 2" pitchFamily="18" charset="2"/>
              <a:buNone/>
            </a:pPr>
            <a:r>
              <a:rPr lang="es-DO" sz="3200" smtClean="0">
                <a:solidFill>
                  <a:schemeClr val="accent2"/>
                </a:solidFill>
              </a:rPr>
              <a:t>ser </a:t>
            </a:r>
            <a:r>
              <a:rPr lang="es-DO" sz="3200" b="1" smtClean="0">
                <a:solidFill>
                  <a:schemeClr val="accent2"/>
                </a:solidFill>
              </a:rPr>
              <a:t>padres</a:t>
            </a:r>
          </a:p>
          <a:p>
            <a:pPr algn="just">
              <a:buFont typeface="Wingdings 2" pitchFamily="18" charset="2"/>
              <a:buNone/>
            </a:pPr>
            <a:r>
              <a:rPr lang="es-DO" sz="3200" b="1" smtClean="0">
                <a:solidFill>
                  <a:schemeClr val="accent2"/>
                </a:solidFill>
              </a:rPr>
              <a:t>condescendientes</a:t>
            </a:r>
            <a:r>
              <a:rPr lang="es-DO" sz="3200" smtClean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34818" name="Picture 2" descr="http://mujer.starmedia.com/imagenes/2012/06/feliz-dia-pap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26" y="1785926"/>
            <a:ext cx="3714788" cy="37147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encrypted-tbn0.gstatic.com/images?q=tbn:ANd9GcQiOvBgDMOdLboFxiA7SXpkflEwISNl5BExQAl7g03GmdSc4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1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DO" b="1" dirty="0" smtClean="0">
                <a:solidFill>
                  <a:schemeClr val="accent2"/>
                </a:solidFill>
              </a:rPr>
              <a:t>padres condescendientes </a:t>
            </a:r>
            <a:endParaRPr lang="es-DO" b="1" dirty="0">
              <a:solidFill>
                <a:schemeClr val="accent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DO" b="1" dirty="0" smtClean="0">
                <a:solidFill>
                  <a:schemeClr val="accent2"/>
                </a:solidFill>
              </a:rPr>
              <a:t>padres valientes</a:t>
            </a:r>
            <a:endParaRPr lang="es-DO" b="1" dirty="0">
              <a:solidFill>
                <a:schemeClr val="accent2"/>
              </a:solidFill>
            </a:endParaRPr>
          </a:p>
        </p:txBody>
      </p:sp>
      <p:sp>
        <p:nvSpPr>
          <p:cNvPr id="16388" name="Content Placeholder 6"/>
          <p:cNvSpPr>
            <a:spLocks noGrp="1"/>
          </p:cNvSpPr>
          <p:nvPr>
            <p:ph sz="quarter" idx="2"/>
          </p:nvPr>
        </p:nvSpPr>
        <p:spPr>
          <a:xfrm>
            <a:off x="280988" y="1316038"/>
            <a:ext cx="4291012" cy="4551362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es-DO" smtClean="0">
                <a:solidFill>
                  <a:schemeClr val="accent2"/>
                </a:solidFill>
              </a:rPr>
              <a:t>Trabajan muy duro con el fin de ofrecerles todo a sus hijos.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es-DO" smtClean="0">
                <a:solidFill>
                  <a:schemeClr val="accent2"/>
                </a:solidFill>
              </a:rPr>
              <a:t>Se miden por lo mucho que gastan en su familia.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es-DO" smtClean="0">
                <a:solidFill>
                  <a:schemeClr val="accent2"/>
                </a:solidFill>
              </a:rPr>
              <a:t>Tratan de evitarles sufrimientos a los hijos.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es-DO" smtClean="0">
                <a:solidFill>
                  <a:schemeClr val="accent2"/>
                </a:solidFill>
              </a:rPr>
              <a:t>Se miden por los beneficios económicos que su éxito profesional le ofrece a su familia.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8200" y="1316038"/>
            <a:ext cx="4289425" cy="455136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s-DO" dirty="0" smtClean="0">
                <a:solidFill>
                  <a:schemeClr val="accent2"/>
                </a:solidFill>
              </a:rPr>
              <a:t>Trabajan duro en ellos mismos para darles lo mejor de sí.</a:t>
            </a:r>
          </a:p>
          <a:p>
            <a:pPr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s-DO" dirty="0" smtClean="0">
                <a:solidFill>
                  <a:schemeClr val="accent2"/>
                </a:solidFill>
              </a:rPr>
              <a:t>Se miden por lo que aportan a su familia con su trabajo.</a:t>
            </a:r>
          </a:p>
          <a:p>
            <a:pPr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s-DO" dirty="0" smtClean="0">
                <a:solidFill>
                  <a:schemeClr val="accent2"/>
                </a:solidFill>
              </a:rPr>
              <a:t>Procuran dotarlos de herramientas para superarlos.</a:t>
            </a:r>
          </a:p>
          <a:p>
            <a:pPr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s-DO" dirty="0" smtClean="0">
                <a:solidFill>
                  <a:schemeClr val="accent2"/>
                </a:solidFill>
              </a:rPr>
              <a:t>Lo que cuenta es el precio que sus hijos tengan que pagar por el éxito profesional de sus padres.</a:t>
            </a:r>
            <a:endParaRPr lang="es-DO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A5644E"/>
                </a:solidFill>
              </a:rPr>
              <a:t>LOS  BUENOS PADRES SON ANTE TODO VALIENTES! </a:t>
            </a:r>
            <a:endParaRPr lang="es-DO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DO" dirty="0" smtClean="0"/>
              <a:t>	</a:t>
            </a:r>
            <a:r>
              <a:rPr lang="es-DO" dirty="0" smtClean="0">
                <a:solidFill>
                  <a:schemeClr val="accent2"/>
                </a:solidFill>
              </a:rPr>
              <a:t>Pero para lo que se necesita más valentía aún es para no inventarnos toda suerte de </a:t>
            </a:r>
            <a:r>
              <a:rPr lang="es-DO" b="1" dirty="0" smtClean="0">
                <a:solidFill>
                  <a:schemeClr val="accent2"/>
                </a:solidFill>
              </a:rPr>
              <a:t>justificaciones</a:t>
            </a:r>
            <a:r>
              <a:rPr lang="es-DO" dirty="0" smtClean="0">
                <a:solidFill>
                  <a:schemeClr val="accent2"/>
                </a:solidFill>
              </a:rPr>
              <a:t> que nos permitan decirle “si”, cuando en el fondo del alma sabemos que debemos decirles “no”; para no creernos nuestras propias mentiras y convencernos de que todo lo hacemos  por su bien, cuando realmente lo hacemos por el nuestro. </a:t>
            </a:r>
            <a:endParaRPr lang="es-DO" dirty="0">
              <a:solidFill>
                <a:schemeClr val="accent2"/>
              </a:solidFill>
            </a:endParaRPr>
          </a:p>
        </p:txBody>
      </p:sp>
      <p:pic>
        <p:nvPicPr>
          <p:cNvPr id="10" name="Content Placeholder 9" descr="mujer-trabaj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45100" y="1600200"/>
            <a:ext cx="3149600" cy="4724400"/>
          </a:xfrm>
          <a:ln w="38100" cap="sq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A5644E"/>
                </a:solidFill>
              </a:rPr>
              <a:t>LOS  BUENOS PADRES SON ANTE TODO VALIENTES! </a:t>
            </a:r>
            <a:endParaRPr lang="es-D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s-DO" dirty="0" smtClean="0"/>
              <a:t>	</a:t>
            </a:r>
            <a:r>
              <a:rPr lang="es-DO" dirty="0" smtClean="0">
                <a:solidFill>
                  <a:schemeClr val="accent2"/>
                </a:solidFill>
              </a:rPr>
              <a:t>Es urgente procurar que </a:t>
            </a:r>
            <a:r>
              <a:rPr lang="es-DO" b="1" dirty="0" smtClean="0">
                <a:solidFill>
                  <a:schemeClr val="accent2"/>
                </a:solidFill>
              </a:rPr>
              <a:t>el poder que tenemos como padres </a:t>
            </a:r>
            <a:r>
              <a:rPr lang="es-DO" dirty="0" smtClean="0">
                <a:solidFill>
                  <a:schemeClr val="accent2"/>
                </a:solidFill>
              </a:rPr>
              <a:t>no lo utilicemos para </a:t>
            </a:r>
            <a:r>
              <a:rPr lang="es-DO" b="1" dirty="0" smtClean="0">
                <a:solidFill>
                  <a:schemeClr val="accent2"/>
                </a:solidFill>
              </a:rPr>
              <a:t>remediar las carencias </a:t>
            </a:r>
            <a:r>
              <a:rPr lang="es-DO" dirty="0" smtClean="0">
                <a:solidFill>
                  <a:schemeClr val="accent2"/>
                </a:solidFill>
              </a:rPr>
              <a:t>que les dejamos a los hijos por nuestras debilidades y así perpetuarlas en nombre  de una </a:t>
            </a:r>
            <a:r>
              <a:rPr lang="es-DO" b="1" dirty="0" smtClean="0">
                <a:solidFill>
                  <a:schemeClr val="accent2"/>
                </a:solidFill>
              </a:rPr>
              <a:t>“bondad” mal interpretada.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DO" dirty="0"/>
          </a:p>
        </p:txBody>
      </p:sp>
      <p:pic>
        <p:nvPicPr>
          <p:cNvPr id="5" name="Content Placeholder 4" descr="bolsas-de-compras-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0588" y="1752600"/>
            <a:ext cx="4238625" cy="4114800"/>
          </a:xfrm>
          <a:ln w="38100" cap="sq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</a:rPr>
              <a:t>Para </a:t>
            </a:r>
            <a:r>
              <a:rPr lang="es-DO" dirty="0" smtClean="0">
                <a:solidFill>
                  <a:schemeClr val="accent2"/>
                </a:solidFill>
              </a:rPr>
              <a:t>reflexionar:</a:t>
            </a:r>
            <a:endParaRPr lang="es-DO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 descr="family_beac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752600"/>
            <a:ext cx="4264025" cy="3657600"/>
          </a:xfrm>
          <a:ln w="38100" cap="sq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s-DO" dirty="0" smtClean="0">
                <a:solidFill>
                  <a:schemeClr val="accent2"/>
                </a:solidFill>
              </a:rPr>
              <a:t>¿</a:t>
            </a:r>
            <a:r>
              <a:rPr lang="es-DO" sz="3800" dirty="0" smtClean="0">
                <a:solidFill>
                  <a:schemeClr val="accent2"/>
                </a:solidFill>
              </a:rPr>
              <a:t>Has experimentado alguna de las situaciones que se mencionan en la presentación? ¿Cómo te has sentido?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DO" sz="3800" dirty="0" smtClean="0">
              <a:solidFill>
                <a:schemeClr val="accent2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s-DO" sz="3800" dirty="0" smtClean="0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  <a:t>¿En cuales situaciones se nos hace mas difícil decir "no"? </a:t>
            </a:r>
            <a:r>
              <a:rPr lang="es-DO" sz="3800" dirty="0" smtClean="0">
                <a:solidFill>
                  <a:schemeClr val="accent2"/>
                </a:solidFill>
              </a:rPr>
              <a:t>¿Puedes identificar causas internas y externas que nos dificultan decir “no” en determinados momentos”?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s-DO" sz="3800" dirty="0" smtClean="0">
              <a:solidFill>
                <a:schemeClr val="accent2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s-DO" sz="3800" dirty="0" smtClean="0">
                <a:solidFill>
                  <a:schemeClr val="accent2"/>
                </a:solidFill>
              </a:rPr>
              <a:t>¿Qué tipo de aportes (materiales, intelectuales, emocionales, espirituales) ha sido más importante para ti ofrecer a tus hijos e hijas en el último año? Piensa en ejemplos concretos.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DO" sz="3800" dirty="0" smtClean="0">
              <a:solidFill>
                <a:schemeClr val="accent2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s-DO" sz="3800" dirty="0" smtClean="0">
                <a:solidFill>
                  <a:schemeClr val="accent2"/>
                </a:solidFill>
              </a:rPr>
              <a:t>En las  situaciones que tienes hoy por hoy, ¿te consideras un padre o una madre valiente? ¿Cuáles aspectos mejorarías? ¿Cómo la harías?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s-DO" sz="3800" dirty="0" smtClean="0">
              <a:solidFill>
                <a:schemeClr val="accent2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D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4.bp.blogspot.com/-WvJ_OOxXL14/UQV2nyIC4cI/AAAAAAAACsE/ZHyjWohv32A/s1600/303351_439780609366788_7536109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DO" dirty="0" smtClean="0">
                <a:solidFill>
                  <a:schemeClr val="accent2"/>
                </a:solidFill>
              </a:rPr>
              <a:t>créditos:</a:t>
            </a:r>
            <a:endParaRPr lang="es-DO" dirty="0">
              <a:solidFill>
                <a:schemeClr val="accent2"/>
              </a:solidFill>
            </a:endParaRP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es-DO" smtClean="0">
                <a:solidFill>
                  <a:schemeClr val="accent2"/>
                </a:solidFill>
              </a:rPr>
              <a:t>Marulanda, Ángela: </a:t>
            </a:r>
            <a:r>
              <a:rPr lang="es-DO" u="sng" smtClean="0">
                <a:solidFill>
                  <a:schemeClr val="accent2"/>
                </a:solidFill>
              </a:rPr>
              <a:t>Sigamos creciendo con nuestros hijos</a:t>
            </a:r>
            <a:r>
              <a:rPr lang="es-DO" smtClean="0">
                <a:solidFill>
                  <a:schemeClr val="accent2"/>
                </a:solidFill>
              </a:rPr>
              <a:t>; Grupo Editorial Norma. Bogot</a:t>
            </a:r>
            <a:r>
              <a:rPr lang="es-DO" smtClean="0">
                <a:solidFill>
                  <a:schemeClr val="accent2"/>
                </a:solidFill>
                <a:latin typeface="Arial" charset="0"/>
                <a:cs typeface="Arial" charset="0"/>
              </a:rPr>
              <a:t>á</a:t>
            </a:r>
            <a:r>
              <a:rPr lang="es-DO" smtClean="0">
                <a:solidFill>
                  <a:schemeClr val="accent2"/>
                </a:solidFill>
              </a:rPr>
              <a:t>, 2001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solidFill>
                  <a:schemeClr val="accent2"/>
                </a:solidFill>
              </a:rPr>
              <a:t>	</a:t>
            </a:r>
            <a:r>
              <a:rPr lang="es-DO" sz="2000" smtClean="0">
                <a:solidFill>
                  <a:schemeClr val="accent2"/>
                </a:solidFill>
              </a:rPr>
              <a:t>Adaptado por: Carmen Esteva (carmenmarranzini@gmail.com)</a:t>
            </a:r>
          </a:p>
          <a:p>
            <a:pPr>
              <a:buFont typeface="Wingdings 2" pitchFamily="18" charset="2"/>
              <a:buNone/>
            </a:pPr>
            <a:r>
              <a:rPr lang="en-US" sz="2000" smtClean="0">
                <a:solidFill>
                  <a:schemeClr val="accent2"/>
                </a:solidFill>
              </a:rPr>
              <a:t>	</a:t>
            </a:r>
            <a:r>
              <a:rPr lang="es-DO" sz="2000" smtClean="0">
                <a:solidFill>
                  <a:schemeClr val="accent2"/>
                </a:solidFill>
              </a:rPr>
              <a:t>Colegio CEMEP (www.cemep.edu.do)</a:t>
            </a:r>
          </a:p>
          <a:p>
            <a:pPr>
              <a:buFont typeface="Wingdings 2" pitchFamily="18" charset="2"/>
              <a:buNone/>
            </a:pPr>
            <a:r>
              <a:rPr lang="es-DO" sz="2000" smtClean="0">
                <a:solidFill>
                  <a:schemeClr val="accent2"/>
                </a:solidFill>
              </a:rPr>
              <a:t>	Santo Domingo Republica Dominicana</a:t>
            </a:r>
          </a:p>
          <a:p>
            <a:pPr>
              <a:buFont typeface="Wingdings 2" pitchFamily="18" charset="2"/>
              <a:buNone/>
            </a:pPr>
            <a:endParaRPr lang="en-US" sz="2400" smtClean="0">
              <a:solidFill>
                <a:schemeClr val="accent2"/>
              </a:solidFill>
            </a:endParaRPr>
          </a:p>
          <a:p>
            <a:pPr algn="ctr">
              <a:buFont typeface="Wingdings 2" pitchFamily="18" charset="2"/>
              <a:buNone/>
            </a:pPr>
            <a:endParaRPr lang="es-DO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asanga.com/evamariagallego/files/2013/05/Tiempo-con-tu-hj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frasesxl.com/Frase/si-dios-te-ha-regalado-un-hijo....tiembla....porque-no-solo-seras-su-padre-y-su-amigo-sino-tambien-su-ejemp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nocturnar.com/imagenes/frases-para-papa-Frases-para-el-d%C3%ADa-del-padr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ujerinteligente.com/wp-content/uploads/2013/01/pasa-tiempo-con-tu-hij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ujerinteligente.com/wp-content/uploads/di-a-tus-hijos-que-les-quie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todoimagenesconfrases.com/wp-content/uploads/2014/04/imagenes-con-frases-sobre-los-hij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</TotalTime>
  <Words>499</Words>
  <Application>Microsoft Office PowerPoint</Application>
  <PresentationFormat>Presentación en pantalla (4:3)</PresentationFormat>
  <Paragraphs>71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Viajes</vt:lpstr>
      <vt:lpstr>LA IMPORTANCIA DE DECIR TE AMO, A TIEMPO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LOS BUENOS PADRES SON ANTE TODO VALIENTES! </vt:lpstr>
      <vt:lpstr>LOS BUENOS PADRES SON ANTE TODO VALIENTES! </vt:lpstr>
      <vt:lpstr>LOS BUENOS PADRES SON ANTE TODO VALIENTES! </vt:lpstr>
      <vt:lpstr>LOS BUENOS PADRES SON ANTE TODO VALIENTES! </vt:lpstr>
      <vt:lpstr>LOS BUENOS PADRES SON ANTE TODO VALIENTES! </vt:lpstr>
      <vt:lpstr>LOS  BUENOS PADRES SON ANTE TODO VALIENTES! </vt:lpstr>
      <vt:lpstr>Diapositiva 20</vt:lpstr>
      <vt:lpstr>LOS  BUENOS PADRES SON ANTE TODO VALIENTES! </vt:lpstr>
      <vt:lpstr>LOS  BUENOS PADRES SON ANTE TODO VALIENTES! </vt:lpstr>
      <vt:lpstr>Para reflexionar:</vt:lpstr>
      <vt:lpstr>Diapositiva 24</vt:lpstr>
      <vt:lpstr>créditos:</vt:lpstr>
    </vt:vector>
  </TitlesOfParts>
  <Company>Windows XP Colossus Edition 2 Reloaded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Colossus User</dc:creator>
  <cp:lastModifiedBy>Colossus User</cp:lastModifiedBy>
  <cp:revision>11</cp:revision>
  <dcterms:created xsi:type="dcterms:W3CDTF">2014-07-23T09:29:07Z</dcterms:created>
  <dcterms:modified xsi:type="dcterms:W3CDTF">2014-07-23T11:17:28Z</dcterms:modified>
</cp:coreProperties>
</file>