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5"/>
  </p:notesMasterIdLst>
  <p:handoutMasterIdLst>
    <p:handoutMasterId r:id="rId26"/>
  </p:handoutMasterIdLst>
  <p:sldIdLst>
    <p:sldId id="277" r:id="rId3"/>
    <p:sldId id="321" r:id="rId4"/>
    <p:sldId id="297" r:id="rId5"/>
    <p:sldId id="311" r:id="rId6"/>
    <p:sldId id="312" r:id="rId7"/>
    <p:sldId id="313" r:id="rId8"/>
    <p:sldId id="258" r:id="rId9"/>
    <p:sldId id="278" r:id="rId10"/>
    <p:sldId id="307" r:id="rId11"/>
    <p:sldId id="308" r:id="rId12"/>
    <p:sldId id="309" r:id="rId13"/>
    <p:sldId id="263" r:id="rId14"/>
    <p:sldId id="315" r:id="rId15"/>
    <p:sldId id="314" r:id="rId16"/>
    <p:sldId id="318" r:id="rId17"/>
    <p:sldId id="319" r:id="rId18"/>
    <p:sldId id="270" r:id="rId19"/>
    <p:sldId id="264" r:id="rId20"/>
    <p:sldId id="316" r:id="rId21"/>
    <p:sldId id="317" r:id="rId22"/>
    <p:sldId id="303" r:id="rId23"/>
    <p:sldId id="306" r:id="rId24"/>
  </p:sldIdLst>
  <p:sldSz cx="9144000" cy="6858000" type="screen4x3"/>
  <p:notesSz cx="6797675" cy="9926638"/>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ción" id="{CB6BBEF7-9717-4733-A929-535518E6EBF6}">
          <p14:sldIdLst>
            <p14:sldId id="277"/>
          </p14:sldIdLst>
        </p14:section>
        <p14:section name="Cree su presentación" id="{16378913-E5ED-4281-BAF5-F1F938CB0BED}">
          <p14:sldIdLst>
            <p14:sldId id="321"/>
            <p14:sldId id="297"/>
            <p14:sldId id="311"/>
            <p14:sldId id="312"/>
            <p14:sldId id="313"/>
            <p14:sldId id="258"/>
            <p14:sldId id="278"/>
            <p14:sldId id="307"/>
            <p14:sldId id="308"/>
            <p14:sldId id="309"/>
          </p14:sldIdLst>
        </p14:section>
        <p14:section name="Enriquezca su presentación" id="{E2D565D1-BA5E-44E6-A40E-50A644912248}">
          <p14:sldIdLst>
            <p14:sldId id="263"/>
            <p14:sldId id="315"/>
            <p14:sldId id="314"/>
            <p14:sldId id="318"/>
            <p14:sldId id="319"/>
          </p14:sldIdLst>
        </p14:section>
        <p14:section name="Entregue su presentación" id="{71D59651-8EFA-4415-9623-98B4C4A8699C}">
          <p14:sldIdLst>
            <p14:sldId id="270"/>
            <p14:sldId id="264"/>
            <p14:sldId id="316"/>
            <p14:sldId id="317"/>
            <p14:sldId id="303"/>
            <p14:sldId id="306"/>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66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35" autoAdjust="0"/>
    <p:restoredTop sz="89912" autoAdjust="0"/>
  </p:normalViewPr>
  <p:slideViewPr>
    <p:cSldViewPr>
      <p:cViewPr varScale="1">
        <p:scale>
          <a:sx n="61" d="100"/>
          <a:sy n="61" d="100"/>
        </p:scale>
        <p:origin x="-16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00"/>
    </p:cViewPr>
  </p:sorterViewPr>
  <p:notesViewPr>
    <p:cSldViewPr>
      <p:cViewPr varScale="1">
        <p:scale>
          <a:sx n="56" d="100"/>
          <a:sy n="56" d="100"/>
        </p:scale>
        <p:origin x="-2838"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roundedCorners val="1"/>
  <c:chart>
    <c:autoTitleDeleted val="1"/>
    <c:view3D>
      <c:rotX val="0"/>
      <c:rotY val="0"/>
      <c:rAngAx val="1"/>
    </c:view3D>
    <c:plotArea>
      <c:layout/>
      <c:bar3DChart>
        <c:barDir val="col"/>
        <c:grouping val="clustered"/>
        <c:varyColors val="1"/>
        <c:ser>
          <c:idx val="0"/>
          <c:order val="0"/>
          <c:tx>
            <c:strRef>
              <c:f>Hoja1!$B$1</c:f>
              <c:strCache>
                <c:ptCount val="1"/>
                <c:pt idx="0">
                  <c:v>IMPLEMENTARSE</c:v>
                </c:pt>
              </c:strCache>
            </c:strRef>
          </c:tx>
          <c:spPr>
            <a:solidFill>
              <a:srgbClr val="FF0000"/>
            </a:solidFill>
          </c:spPr>
          <c:invertIfNegative val="1"/>
          <c:dLbls>
            <c:dLbl>
              <c:idx val="0"/>
              <c:layout>
                <c:manualLayout>
                  <c:x val="0"/>
                  <c:y val="-3.1250000000000076E-2"/>
                </c:manualLayout>
              </c:layout>
              <c:showLegendKey val="1"/>
              <c:showVal val="1"/>
              <c:showCatName val="1"/>
              <c:showSerName val="1"/>
              <c:showPercent val="1"/>
              <c:showBubbleSize val="1"/>
            </c:dLbl>
            <c:txPr>
              <a:bodyPr/>
              <a:lstStyle/>
              <a:p>
                <a:pPr>
                  <a:defRPr lang="es-ES"/>
                </a:pPr>
                <a:endParaRPr lang="es-ES"/>
              </a:p>
            </c:txPr>
            <c:showLegendKey val="1"/>
            <c:showVal val="1"/>
            <c:showCatName val="1"/>
            <c:showSerName val="1"/>
            <c:showPercent val="1"/>
            <c:showBubbleSize val="1"/>
          </c:dLbls>
          <c:cat>
            <c:strRef>
              <c:f>Hoja1!$A$2</c:f>
              <c:strCache>
                <c:ptCount val="1"/>
                <c:pt idx="0">
                  <c:v>RECOMENDACIONES</c:v>
                </c:pt>
              </c:strCache>
            </c:strRef>
          </c:cat>
          <c:val>
            <c:numRef>
              <c:f>Hoja1!$B$2</c:f>
              <c:numCache>
                <c:formatCode>General</c:formatCode>
                <c:ptCount val="1"/>
                <c:pt idx="0">
                  <c:v>16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Hoja1!$C$1</c:f>
              <c:strCache>
                <c:ptCount val="1"/>
                <c:pt idx="0">
                  <c:v>MEJORABLE</c:v>
                </c:pt>
              </c:strCache>
            </c:strRef>
          </c:tx>
          <c:spPr>
            <a:solidFill>
              <a:srgbClr val="FFFF00"/>
            </a:solidFill>
          </c:spPr>
          <c:invertIfNegative val="1"/>
          <c:dLbls>
            <c:dLbl>
              <c:idx val="0"/>
              <c:layout>
                <c:manualLayout>
                  <c:x val="-6.3491619106278039E-3"/>
                  <c:y val="-4.0624999999999988E-2"/>
                </c:manualLayout>
              </c:layout>
              <c:showLegendKey val="1"/>
              <c:showVal val="1"/>
              <c:showCatName val="1"/>
              <c:showSerName val="1"/>
              <c:showPercent val="1"/>
              <c:showBubbleSize val="1"/>
            </c:dLbl>
            <c:txPr>
              <a:bodyPr/>
              <a:lstStyle/>
              <a:p>
                <a:pPr>
                  <a:defRPr lang="es-ES"/>
                </a:pPr>
                <a:endParaRPr lang="es-ES"/>
              </a:p>
            </c:txPr>
            <c:showLegendKey val="1"/>
            <c:showVal val="1"/>
            <c:showCatName val="1"/>
            <c:showSerName val="1"/>
            <c:showPercent val="1"/>
            <c:showBubbleSize val="1"/>
          </c:dLbls>
          <c:cat>
            <c:strRef>
              <c:f>Hoja1!$A$2</c:f>
              <c:strCache>
                <c:ptCount val="1"/>
                <c:pt idx="0">
                  <c:v>RECOMENDACIONES</c:v>
                </c:pt>
              </c:strCache>
            </c:strRef>
          </c:cat>
          <c:val>
            <c:numRef>
              <c:f>Hoja1!$C$2</c:f>
              <c:numCache>
                <c:formatCode>General</c:formatCode>
                <c:ptCount val="1"/>
                <c:pt idx="0">
                  <c:v>40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Hoja1!$D$1</c:f>
              <c:strCache>
                <c:ptCount val="1"/>
                <c:pt idx="0">
                  <c:v>SATISFACTORIO</c:v>
                </c:pt>
              </c:strCache>
            </c:strRef>
          </c:tx>
          <c:spPr>
            <a:solidFill>
              <a:srgbClr val="92D050"/>
            </a:solidFill>
          </c:spPr>
          <c:invertIfNegative val="1"/>
          <c:dLbls>
            <c:dLbl>
              <c:idx val="0"/>
              <c:layout>
                <c:manualLayout>
                  <c:x val="3.174580955313902E-3"/>
                  <c:y val="-2.1875000000000033E-2"/>
                </c:manualLayout>
              </c:layout>
              <c:showLegendKey val="1"/>
              <c:showVal val="1"/>
              <c:showCatName val="1"/>
              <c:showSerName val="1"/>
              <c:showPercent val="1"/>
              <c:showBubbleSize val="1"/>
            </c:dLbl>
            <c:txPr>
              <a:bodyPr/>
              <a:lstStyle/>
              <a:p>
                <a:pPr>
                  <a:defRPr lang="es-ES"/>
                </a:pPr>
                <a:endParaRPr lang="es-ES"/>
              </a:p>
            </c:txPr>
            <c:showLegendKey val="1"/>
            <c:showVal val="1"/>
            <c:showCatName val="1"/>
            <c:showSerName val="1"/>
            <c:showPercent val="1"/>
            <c:showBubbleSize val="1"/>
          </c:dLbls>
          <c:cat>
            <c:strRef>
              <c:f>Hoja1!$A$2</c:f>
              <c:strCache>
                <c:ptCount val="1"/>
                <c:pt idx="0">
                  <c:v>RECOMENDACIONES</c:v>
                </c:pt>
              </c:strCache>
            </c:strRef>
          </c:cat>
          <c:val>
            <c:numRef>
              <c:f>Hoja1!$D$2</c:f>
              <c:numCache>
                <c:formatCode>General</c:formatCode>
                <c:ptCount val="1"/>
                <c:pt idx="0">
                  <c:v>44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shape val="cylinder"/>
        <c:axId val="114215168"/>
        <c:axId val="114225152"/>
        <c:axId val="0"/>
      </c:bar3DChart>
      <c:catAx>
        <c:axId val="114215168"/>
        <c:scaling>
          <c:orientation val="minMax"/>
        </c:scaling>
        <c:delete val="1"/>
        <c:axPos val="b"/>
        <c:majorGridlines/>
        <c:majorTickMark val="cross"/>
        <c:minorTickMark val="cross"/>
        <c:tickLblPos val="nextTo"/>
        <c:crossAx val="114225152"/>
        <c:crosses val="autoZero"/>
        <c:auto val="1"/>
        <c:lblAlgn val="ctr"/>
        <c:lblOffset val="100"/>
        <c:noMultiLvlLbl val="1"/>
      </c:catAx>
      <c:valAx>
        <c:axId val="114225152"/>
        <c:scaling>
          <c:orientation val="minMax"/>
        </c:scaling>
        <c:delete val="1"/>
        <c:axPos val="l"/>
        <c:majorGridlines/>
        <c:numFmt formatCode="General" sourceLinked="1"/>
        <c:majorTickMark val="cross"/>
        <c:minorTickMark val="cross"/>
        <c:tickLblPos val="nextTo"/>
        <c:crossAx val="114215168"/>
        <c:crosses val="autoZero"/>
        <c:crossBetween val="between"/>
      </c:valAx>
    </c:plotArea>
    <c:legend>
      <c:legendPos val="b"/>
      <c:overlay val="1"/>
      <c:txPr>
        <a:bodyPr/>
        <a:lstStyle/>
        <a:p>
          <a:pPr>
            <a:defRPr lang="es-ES" sz="1100"/>
          </a:pPr>
          <a:endParaRPr lang="es-ES"/>
        </a:p>
      </c:txPr>
    </c:legend>
    <c:plotVisOnly val="1"/>
    <c:dispBlanksAs val="zero"/>
    <c:showDLblsOverMax val="1"/>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647F3-293A-4282-B448-165404562C72}"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EC"/>
        </a:p>
      </dgm:t>
    </dgm:pt>
    <dgm:pt modelId="{01EBD243-CC1B-4B1A-BCAE-1CC47B03A3EA}">
      <dgm:prSet phldrT="[Texto]"/>
      <dgm:spPr/>
      <dgm:t>
        <a:bodyPr/>
        <a:lstStyle/>
        <a:p>
          <a:r>
            <a:rPr lang="es-EC" b="1" smtClean="0">
              <a:solidFill>
                <a:schemeClr val="bg1"/>
              </a:solidFill>
            </a:rPr>
            <a:t>MODELO DE GESTIÓN AL ESTILO SAGRADOS CORAZONES</a:t>
          </a:r>
          <a:endParaRPr lang="es-EC" dirty="0">
            <a:solidFill>
              <a:schemeClr val="bg1"/>
            </a:solidFill>
          </a:endParaRPr>
        </a:p>
      </dgm:t>
    </dgm:pt>
    <dgm:pt modelId="{9784C576-0DDF-4535-BCCE-7B3AFBE9F423}" type="parTrans" cxnId="{77948D66-54F5-4CA8-A8FE-956B4D2D2C1D}">
      <dgm:prSet/>
      <dgm:spPr/>
      <dgm:t>
        <a:bodyPr/>
        <a:lstStyle/>
        <a:p>
          <a:endParaRPr lang="es-EC">
            <a:solidFill>
              <a:schemeClr val="bg1"/>
            </a:solidFill>
          </a:endParaRPr>
        </a:p>
      </dgm:t>
    </dgm:pt>
    <dgm:pt modelId="{AE9419A8-A7E2-468C-B57C-7370C903A19F}" type="sibTrans" cxnId="{77948D66-54F5-4CA8-A8FE-956B4D2D2C1D}">
      <dgm:prSet/>
      <dgm:spPr/>
      <dgm:t>
        <a:bodyPr/>
        <a:lstStyle/>
        <a:p>
          <a:endParaRPr lang="es-EC">
            <a:solidFill>
              <a:schemeClr val="bg1"/>
            </a:solidFill>
          </a:endParaRPr>
        </a:p>
      </dgm:t>
    </dgm:pt>
    <dgm:pt modelId="{5F3CA78F-0B0A-4012-993B-1DD2D6EF24C4}">
      <dgm:prSet phldrT="[Texto]"/>
      <dgm:spPr/>
      <dgm:t>
        <a:bodyPr/>
        <a:lstStyle/>
        <a:p>
          <a:r>
            <a:rPr lang="es-EC" b="1" smtClean="0">
              <a:solidFill>
                <a:schemeClr val="bg1"/>
              </a:solidFill>
            </a:rPr>
            <a:t>Liderazgo transformacional </a:t>
          </a:r>
          <a:endParaRPr lang="es-EC" b="1">
            <a:solidFill>
              <a:schemeClr val="bg1"/>
            </a:solidFill>
          </a:endParaRPr>
        </a:p>
      </dgm:t>
    </dgm:pt>
    <dgm:pt modelId="{C26868FC-3D82-4DCC-8376-B884AED65685}" type="parTrans" cxnId="{0296B53B-CD4E-45C2-A5C5-776FF3AB92A4}">
      <dgm:prSet/>
      <dgm:spPr/>
      <dgm:t>
        <a:bodyPr/>
        <a:lstStyle/>
        <a:p>
          <a:endParaRPr lang="es-EC">
            <a:solidFill>
              <a:schemeClr val="bg1"/>
            </a:solidFill>
          </a:endParaRPr>
        </a:p>
      </dgm:t>
    </dgm:pt>
    <dgm:pt modelId="{881D45F2-609D-4EDD-A4BE-B6998ED53A78}" type="sibTrans" cxnId="{0296B53B-CD4E-45C2-A5C5-776FF3AB92A4}">
      <dgm:prSet/>
      <dgm:spPr/>
      <dgm:t>
        <a:bodyPr/>
        <a:lstStyle/>
        <a:p>
          <a:endParaRPr lang="es-EC">
            <a:solidFill>
              <a:schemeClr val="bg1"/>
            </a:solidFill>
          </a:endParaRPr>
        </a:p>
      </dgm:t>
    </dgm:pt>
    <dgm:pt modelId="{F63C0979-4616-4D85-BCBE-803EC8ABDB13}">
      <dgm:prSet phldrT="[Texto]"/>
      <dgm:spPr/>
      <dgm:t>
        <a:bodyPr/>
        <a:lstStyle/>
        <a:p>
          <a:r>
            <a:rPr lang="es-EC" b="1" smtClean="0">
              <a:solidFill>
                <a:schemeClr val="bg1"/>
              </a:solidFill>
            </a:rPr>
            <a:t>El trabajo colaborativo</a:t>
          </a:r>
          <a:endParaRPr lang="es-EC" b="1">
            <a:solidFill>
              <a:schemeClr val="bg1"/>
            </a:solidFill>
          </a:endParaRPr>
        </a:p>
      </dgm:t>
    </dgm:pt>
    <dgm:pt modelId="{C94213A8-B2B3-40F9-A6D2-A3CFD045317A}" type="parTrans" cxnId="{4C530D01-DE55-41DF-87C9-724B9F4157AE}">
      <dgm:prSet/>
      <dgm:spPr/>
      <dgm:t>
        <a:bodyPr/>
        <a:lstStyle/>
        <a:p>
          <a:endParaRPr lang="es-EC">
            <a:solidFill>
              <a:schemeClr val="bg1"/>
            </a:solidFill>
          </a:endParaRPr>
        </a:p>
      </dgm:t>
    </dgm:pt>
    <dgm:pt modelId="{4BDBEE25-C6DB-4ED3-9D65-900AB6C15F6C}" type="sibTrans" cxnId="{4C530D01-DE55-41DF-87C9-724B9F4157AE}">
      <dgm:prSet/>
      <dgm:spPr/>
      <dgm:t>
        <a:bodyPr/>
        <a:lstStyle/>
        <a:p>
          <a:endParaRPr lang="es-EC">
            <a:solidFill>
              <a:schemeClr val="bg1"/>
            </a:solidFill>
          </a:endParaRPr>
        </a:p>
      </dgm:t>
    </dgm:pt>
    <dgm:pt modelId="{35B841B9-0B57-4555-9299-2F6DEFF33CDD}">
      <dgm:prSet/>
      <dgm:spPr/>
      <dgm:t>
        <a:bodyPr/>
        <a:lstStyle/>
        <a:p>
          <a:r>
            <a:rPr lang="es-EC" b="1" smtClean="0">
              <a:solidFill>
                <a:schemeClr val="bg1"/>
              </a:solidFill>
            </a:rPr>
            <a:t>Rendición de cuentas</a:t>
          </a:r>
          <a:endParaRPr lang="es-EC" b="1">
            <a:solidFill>
              <a:schemeClr val="bg1"/>
            </a:solidFill>
          </a:endParaRPr>
        </a:p>
      </dgm:t>
    </dgm:pt>
    <dgm:pt modelId="{E915CFC3-37C9-4CC9-B244-6D77353EBD5F}" type="parTrans" cxnId="{C5AD2DDD-3854-4919-8265-6E58B1AA60AF}">
      <dgm:prSet/>
      <dgm:spPr/>
      <dgm:t>
        <a:bodyPr/>
        <a:lstStyle/>
        <a:p>
          <a:endParaRPr lang="es-EC">
            <a:solidFill>
              <a:schemeClr val="bg1"/>
            </a:solidFill>
          </a:endParaRPr>
        </a:p>
      </dgm:t>
    </dgm:pt>
    <dgm:pt modelId="{9A9FC104-6A64-4DFF-BF85-0C475484F160}" type="sibTrans" cxnId="{C5AD2DDD-3854-4919-8265-6E58B1AA60AF}">
      <dgm:prSet/>
      <dgm:spPr/>
      <dgm:t>
        <a:bodyPr/>
        <a:lstStyle/>
        <a:p>
          <a:endParaRPr lang="es-EC">
            <a:solidFill>
              <a:schemeClr val="bg1"/>
            </a:solidFill>
          </a:endParaRPr>
        </a:p>
      </dgm:t>
    </dgm:pt>
    <dgm:pt modelId="{EC688458-B962-48F6-A804-855BC6A1D369}">
      <dgm:prSet/>
      <dgm:spPr/>
      <dgm:t>
        <a:bodyPr/>
        <a:lstStyle/>
        <a:p>
          <a:r>
            <a:rPr lang="es-EC" b="1" smtClean="0">
              <a:solidFill>
                <a:schemeClr val="bg1"/>
              </a:solidFill>
            </a:rPr>
            <a:t>Evaluación continua para la mejora </a:t>
          </a:r>
          <a:endParaRPr lang="es-EC" b="1">
            <a:solidFill>
              <a:schemeClr val="bg1"/>
            </a:solidFill>
          </a:endParaRPr>
        </a:p>
      </dgm:t>
    </dgm:pt>
    <dgm:pt modelId="{B53FAEB7-A5CD-4529-87B3-BBBBB6841EBE}" type="parTrans" cxnId="{0FE544BB-F662-401A-A3CD-963570668D8A}">
      <dgm:prSet/>
      <dgm:spPr/>
      <dgm:t>
        <a:bodyPr/>
        <a:lstStyle/>
        <a:p>
          <a:endParaRPr lang="es-EC">
            <a:solidFill>
              <a:schemeClr val="bg1"/>
            </a:solidFill>
          </a:endParaRPr>
        </a:p>
      </dgm:t>
    </dgm:pt>
    <dgm:pt modelId="{526ADF10-CF95-4387-BB61-8E0F22BA695D}" type="sibTrans" cxnId="{0FE544BB-F662-401A-A3CD-963570668D8A}">
      <dgm:prSet/>
      <dgm:spPr/>
      <dgm:t>
        <a:bodyPr/>
        <a:lstStyle/>
        <a:p>
          <a:endParaRPr lang="es-EC">
            <a:solidFill>
              <a:schemeClr val="bg1"/>
            </a:solidFill>
          </a:endParaRPr>
        </a:p>
      </dgm:t>
    </dgm:pt>
    <dgm:pt modelId="{4D42FE67-D7B6-40AA-9E8B-96B7E2BA25F3}">
      <dgm:prSet/>
      <dgm:spPr/>
      <dgm:t>
        <a:bodyPr/>
        <a:lstStyle/>
        <a:p>
          <a:r>
            <a:rPr lang="es-EC" b="1" smtClean="0">
              <a:solidFill>
                <a:schemeClr val="bg1"/>
              </a:solidFill>
            </a:rPr>
            <a:t>Practica docente  flexible y responsables</a:t>
          </a:r>
          <a:endParaRPr lang="es-EC" b="1">
            <a:solidFill>
              <a:schemeClr val="bg1"/>
            </a:solidFill>
          </a:endParaRPr>
        </a:p>
      </dgm:t>
    </dgm:pt>
    <dgm:pt modelId="{C056167A-DDA1-4710-8070-81E9E63D15EA}" type="parTrans" cxnId="{E38B1A80-62B2-42E3-AE91-CE699593F538}">
      <dgm:prSet/>
      <dgm:spPr/>
      <dgm:t>
        <a:bodyPr/>
        <a:lstStyle/>
        <a:p>
          <a:endParaRPr lang="es-EC">
            <a:solidFill>
              <a:schemeClr val="bg1"/>
            </a:solidFill>
          </a:endParaRPr>
        </a:p>
      </dgm:t>
    </dgm:pt>
    <dgm:pt modelId="{E20868D7-086A-4E96-A27D-51592A8CD305}" type="sibTrans" cxnId="{E38B1A80-62B2-42E3-AE91-CE699593F538}">
      <dgm:prSet/>
      <dgm:spPr/>
      <dgm:t>
        <a:bodyPr/>
        <a:lstStyle/>
        <a:p>
          <a:endParaRPr lang="es-EC">
            <a:solidFill>
              <a:schemeClr val="bg1"/>
            </a:solidFill>
          </a:endParaRPr>
        </a:p>
      </dgm:t>
    </dgm:pt>
    <dgm:pt modelId="{5968F85F-A4E6-4413-8C87-9E85E5ACD2CF}" type="pres">
      <dgm:prSet presAssocID="{12F647F3-293A-4282-B448-165404562C72}" presName="cycle" presStyleCnt="0">
        <dgm:presLayoutVars>
          <dgm:chMax val="1"/>
          <dgm:dir/>
          <dgm:animLvl val="ctr"/>
          <dgm:resizeHandles val="exact"/>
        </dgm:presLayoutVars>
      </dgm:prSet>
      <dgm:spPr/>
      <dgm:t>
        <a:bodyPr/>
        <a:lstStyle/>
        <a:p>
          <a:endParaRPr lang="es-EC"/>
        </a:p>
      </dgm:t>
    </dgm:pt>
    <dgm:pt modelId="{D5E2F04A-9FA2-4566-9F79-B17DC28822EC}" type="pres">
      <dgm:prSet presAssocID="{01EBD243-CC1B-4B1A-BCAE-1CC47B03A3EA}" presName="centerShape" presStyleLbl="node0" presStyleIdx="0" presStyleCnt="1" custLinFactNeighborY="32"/>
      <dgm:spPr/>
      <dgm:t>
        <a:bodyPr/>
        <a:lstStyle/>
        <a:p>
          <a:endParaRPr lang="es-EC"/>
        </a:p>
      </dgm:t>
    </dgm:pt>
    <dgm:pt modelId="{F7A43E49-88E3-4C7B-A921-D7BEA7E6877D}" type="pres">
      <dgm:prSet presAssocID="{C26868FC-3D82-4DCC-8376-B884AED65685}" presName="parTrans" presStyleLbl="bgSibTrans2D1" presStyleIdx="0" presStyleCnt="5"/>
      <dgm:spPr/>
      <dgm:t>
        <a:bodyPr/>
        <a:lstStyle/>
        <a:p>
          <a:endParaRPr lang="es-EC"/>
        </a:p>
      </dgm:t>
    </dgm:pt>
    <dgm:pt modelId="{C78B4861-DC1E-4DA6-B78E-50B2BFE3519C}" type="pres">
      <dgm:prSet presAssocID="{5F3CA78F-0B0A-4012-993B-1DD2D6EF24C4}" presName="node" presStyleLbl="node1" presStyleIdx="0" presStyleCnt="5">
        <dgm:presLayoutVars>
          <dgm:bulletEnabled val="1"/>
        </dgm:presLayoutVars>
      </dgm:prSet>
      <dgm:spPr/>
      <dgm:t>
        <a:bodyPr/>
        <a:lstStyle/>
        <a:p>
          <a:endParaRPr lang="es-EC"/>
        </a:p>
      </dgm:t>
    </dgm:pt>
    <dgm:pt modelId="{EF2F5F1F-B881-4DEA-B894-303789C12D0F}" type="pres">
      <dgm:prSet presAssocID="{C94213A8-B2B3-40F9-A6D2-A3CFD045317A}" presName="parTrans" presStyleLbl="bgSibTrans2D1" presStyleIdx="1" presStyleCnt="5"/>
      <dgm:spPr/>
      <dgm:t>
        <a:bodyPr/>
        <a:lstStyle/>
        <a:p>
          <a:endParaRPr lang="es-EC"/>
        </a:p>
      </dgm:t>
    </dgm:pt>
    <dgm:pt modelId="{780E7EED-FB53-4A05-82D3-9DD02E70A922}" type="pres">
      <dgm:prSet presAssocID="{F63C0979-4616-4D85-BCBE-803EC8ABDB13}" presName="node" presStyleLbl="node1" presStyleIdx="1" presStyleCnt="5">
        <dgm:presLayoutVars>
          <dgm:bulletEnabled val="1"/>
        </dgm:presLayoutVars>
      </dgm:prSet>
      <dgm:spPr/>
      <dgm:t>
        <a:bodyPr/>
        <a:lstStyle/>
        <a:p>
          <a:endParaRPr lang="es-EC"/>
        </a:p>
      </dgm:t>
    </dgm:pt>
    <dgm:pt modelId="{A8997D94-DA6F-4A67-8730-05A70C354770}" type="pres">
      <dgm:prSet presAssocID="{C056167A-DDA1-4710-8070-81E9E63D15EA}" presName="parTrans" presStyleLbl="bgSibTrans2D1" presStyleIdx="2" presStyleCnt="5"/>
      <dgm:spPr/>
      <dgm:t>
        <a:bodyPr/>
        <a:lstStyle/>
        <a:p>
          <a:endParaRPr lang="es-EC"/>
        </a:p>
      </dgm:t>
    </dgm:pt>
    <dgm:pt modelId="{A64778F4-6A92-4C44-BC46-F267447CA45C}" type="pres">
      <dgm:prSet presAssocID="{4D42FE67-D7B6-40AA-9E8B-96B7E2BA25F3}" presName="node" presStyleLbl="node1" presStyleIdx="2" presStyleCnt="5">
        <dgm:presLayoutVars>
          <dgm:bulletEnabled val="1"/>
        </dgm:presLayoutVars>
      </dgm:prSet>
      <dgm:spPr/>
      <dgm:t>
        <a:bodyPr/>
        <a:lstStyle/>
        <a:p>
          <a:endParaRPr lang="es-EC"/>
        </a:p>
      </dgm:t>
    </dgm:pt>
    <dgm:pt modelId="{21037B2D-7E0B-4EB3-B532-9AE0B1C84322}" type="pres">
      <dgm:prSet presAssocID="{B53FAEB7-A5CD-4529-87B3-BBBBB6841EBE}" presName="parTrans" presStyleLbl="bgSibTrans2D1" presStyleIdx="3" presStyleCnt="5"/>
      <dgm:spPr/>
      <dgm:t>
        <a:bodyPr/>
        <a:lstStyle/>
        <a:p>
          <a:endParaRPr lang="es-EC"/>
        </a:p>
      </dgm:t>
    </dgm:pt>
    <dgm:pt modelId="{CD403350-090B-415B-AD5D-BBB9ACA7DA11}" type="pres">
      <dgm:prSet presAssocID="{EC688458-B962-48F6-A804-855BC6A1D369}" presName="node" presStyleLbl="node1" presStyleIdx="3" presStyleCnt="5">
        <dgm:presLayoutVars>
          <dgm:bulletEnabled val="1"/>
        </dgm:presLayoutVars>
      </dgm:prSet>
      <dgm:spPr/>
      <dgm:t>
        <a:bodyPr/>
        <a:lstStyle/>
        <a:p>
          <a:endParaRPr lang="es-EC"/>
        </a:p>
      </dgm:t>
    </dgm:pt>
    <dgm:pt modelId="{7CD542E0-A013-4B2C-9378-7F32E992653F}" type="pres">
      <dgm:prSet presAssocID="{E915CFC3-37C9-4CC9-B244-6D77353EBD5F}" presName="parTrans" presStyleLbl="bgSibTrans2D1" presStyleIdx="4" presStyleCnt="5"/>
      <dgm:spPr/>
      <dgm:t>
        <a:bodyPr/>
        <a:lstStyle/>
        <a:p>
          <a:endParaRPr lang="es-EC"/>
        </a:p>
      </dgm:t>
    </dgm:pt>
    <dgm:pt modelId="{9BAB66AA-FAAD-4702-A946-ACBB1A3F8D6F}" type="pres">
      <dgm:prSet presAssocID="{35B841B9-0B57-4555-9299-2F6DEFF33CDD}" presName="node" presStyleLbl="node1" presStyleIdx="4" presStyleCnt="5">
        <dgm:presLayoutVars>
          <dgm:bulletEnabled val="1"/>
        </dgm:presLayoutVars>
      </dgm:prSet>
      <dgm:spPr/>
      <dgm:t>
        <a:bodyPr/>
        <a:lstStyle/>
        <a:p>
          <a:endParaRPr lang="es-EC"/>
        </a:p>
      </dgm:t>
    </dgm:pt>
  </dgm:ptLst>
  <dgm:cxnLst>
    <dgm:cxn modelId="{E38B1A80-62B2-42E3-AE91-CE699593F538}" srcId="{01EBD243-CC1B-4B1A-BCAE-1CC47B03A3EA}" destId="{4D42FE67-D7B6-40AA-9E8B-96B7E2BA25F3}" srcOrd="2" destOrd="0" parTransId="{C056167A-DDA1-4710-8070-81E9E63D15EA}" sibTransId="{E20868D7-086A-4E96-A27D-51592A8CD305}"/>
    <dgm:cxn modelId="{AE43E647-3FE6-40F2-8053-C63817DB333C}" type="presOf" srcId="{B53FAEB7-A5CD-4529-87B3-BBBBB6841EBE}" destId="{21037B2D-7E0B-4EB3-B532-9AE0B1C84322}" srcOrd="0" destOrd="0" presId="urn:microsoft.com/office/officeart/2005/8/layout/radial4"/>
    <dgm:cxn modelId="{C5AD2DDD-3854-4919-8265-6E58B1AA60AF}" srcId="{01EBD243-CC1B-4B1A-BCAE-1CC47B03A3EA}" destId="{35B841B9-0B57-4555-9299-2F6DEFF33CDD}" srcOrd="4" destOrd="0" parTransId="{E915CFC3-37C9-4CC9-B244-6D77353EBD5F}" sibTransId="{9A9FC104-6A64-4DFF-BF85-0C475484F160}"/>
    <dgm:cxn modelId="{0296B53B-CD4E-45C2-A5C5-776FF3AB92A4}" srcId="{01EBD243-CC1B-4B1A-BCAE-1CC47B03A3EA}" destId="{5F3CA78F-0B0A-4012-993B-1DD2D6EF24C4}" srcOrd="0" destOrd="0" parTransId="{C26868FC-3D82-4DCC-8376-B884AED65685}" sibTransId="{881D45F2-609D-4EDD-A4BE-B6998ED53A78}"/>
    <dgm:cxn modelId="{E69EFB9F-B23B-4AC5-B2CA-72037B3F985D}" type="presOf" srcId="{C056167A-DDA1-4710-8070-81E9E63D15EA}" destId="{A8997D94-DA6F-4A67-8730-05A70C354770}" srcOrd="0" destOrd="0" presId="urn:microsoft.com/office/officeart/2005/8/layout/radial4"/>
    <dgm:cxn modelId="{4C530D01-DE55-41DF-87C9-724B9F4157AE}" srcId="{01EBD243-CC1B-4B1A-BCAE-1CC47B03A3EA}" destId="{F63C0979-4616-4D85-BCBE-803EC8ABDB13}" srcOrd="1" destOrd="0" parTransId="{C94213A8-B2B3-40F9-A6D2-A3CFD045317A}" sibTransId="{4BDBEE25-C6DB-4ED3-9D65-900AB6C15F6C}"/>
    <dgm:cxn modelId="{77948D66-54F5-4CA8-A8FE-956B4D2D2C1D}" srcId="{12F647F3-293A-4282-B448-165404562C72}" destId="{01EBD243-CC1B-4B1A-BCAE-1CC47B03A3EA}" srcOrd="0" destOrd="0" parTransId="{9784C576-0DDF-4535-BCCE-7B3AFBE9F423}" sibTransId="{AE9419A8-A7E2-468C-B57C-7370C903A19F}"/>
    <dgm:cxn modelId="{326C67DA-C3CA-44C9-9EAD-83FB8F47AD0A}" type="presOf" srcId="{35B841B9-0B57-4555-9299-2F6DEFF33CDD}" destId="{9BAB66AA-FAAD-4702-A946-ACBB1A3F8D6F}" srcOrd="0" destOrd="0" presId="urn:microsoft.com/office/officeart/2005/8/layout/radial4"/>
    <dgm:cxn modelId="{153EC33D-EDD7-4196-A13F-B59314F4E412}" type="presOf" srcId="{01EBD243-CC1B-4B1A-BCAE-1CC47B03A3EA}" destId="{D5E2F04A-9FA2-4566-9F79-B17DC28822EC}" srcOrd="0" destOrd="0" presId="urn:microsoft.com/office/officeart/2005/8/layout/radial4"/>
    <dgm:cxn modelId="{253C7038-E28C-4C51-A6CD-CBED1875316E}" type="presOf" srcId="{12F647F3-293A-4282-B448-165404562C72}" destId="{5968F85F-A4E6-4413-8C87-9E85E5ACD2CF}" srcOrd="0" destOrd="0" presId="urn:microsoft.com/office/officeart/2005/8/layout/radial4"/>
    <dgm:cxn modelId="{0FE544BB-F662-401A-A3CD-963570668D8A}" srcId="{01EBD243-CC1B-4B1A-BCAE-1CC47B03A3EA}" destId="{EC688458-B962-48F6-A804-855BC6A1D369}" srcOrd="3" destOrd="0" parTransId="{B53FAEB7-A5CD-4529-87B3-BBBBB6841EBE}" sibTransId="{526ADF10-CF95-4387-BB61-8E0F22BA695D}"/>
    <dgm:cxn modelId="{2BE34253-328B-449E-B61B-D2D399726803}" type="presOf" srcId="{4D42FE67-D7B6-40AA-9E8B-96B7E2BA25F3}" destId="{A64778F4-6A92-4C44-BC46-F267447CA45C}" srcOrd="0" destOrd="0" presId="urn:microsoft.com/office/officeart/2005/8/layout/radial4"/>
    <dgm:cxn modelId="{5C921689-E81C-4B66-9DE2-9188CC67A675}" type="presOf" srcId="{EC688458-B962-48F6-A804-855BC6A1D369}" destId="{CD403350-090B-415B-AD5D-BBB9ACA7DA11}" srcOrd="0" destOrd="0" presId="urn:microsoft.com/office/officeart/2005/8/layout/radial4"/>
    <dgm:cxn modelId="{1DD10A33-6E95-427C-8F04-433598E4D124}" type="presOf" srcId="{5F3CA78F-0B0A-4012-993B-1DD2D6EF24C4}" destId="{C78B4861-DC1E-4DA6-B78E-50B2BFE3519C}" srcOrd="0" destOrd="0" presId="urn:microsoft.com/office/officeart/2005/8/layout/radial4"/>
    <dgm:cxn modelId="{98602440-6AAC-42BE-8CC4-8AE862BEFBF6}" type="presOf" srcId="{E915CFC3-37C9-4CC9-B244-6D77353EBD5F}" destId="{7CD542E0-A013-4B2C-9378-7F32E992653F}" srcOrd="0" destOrd="0" presId="urn:microsoft.com/office/officeart/2005/8/layout/radial4"/>
    <dgm:cxn modelId="{5FF53185-FAA7-4974-920D-7C58EF532FBC}" type="presOf" srcId="{C94213A8-B2B3-40F9-A6D2-A3CFD045317A}" destId="{EF2F5F1F-B881-4DEA-B894-303789C12D0F}" srcOrd="0" destOrd="0" presId="urn:microsoft.com/office/officeart/2005/8/layout/radial4"/>
    <dgm:cxn modelId="{2CEFF5D0-9CAB-4619-8994-96050C1260EB}" type="presOf" srcId="{C26868FC-3D82-4DCC-8376-B884AED65685}" destId="{F7A43E49-88E3-4C7B-A921-D7BEA7E6877D}" srcOrd="0" destOrd="0" presId="urn:microsoft.com/office/officeart/2005/8/layout/radial4"/>
    <dgm:cxn modelId="{819633B2-5E75-41C8-B448-4477560A1295}" type="presOf" srcId="{F63C0979-4616-4D85-BCBE-803EC8ABDB13}" destId="{780E7EED-FB53-4A05-82D3-9DD02E70A922}" srcOrd="0" destOrd="0" presId="urn:microsoft.com/office/officeart/2005/8/layout/radial4"/>
    <dgm:cxn modelId="{D61F44A6-3793-4993-A252-201F218544B1}" type="presParOf" srcId="{5968F85F-A4E6-4413-8C87-9E85E5ACD2CF}" destId="{D5E2F04A-9FA2-4566-9F79-B17DC28822EC}" srcOrd="0" destOrd="0" presId="urn:microsoft.com/office/officeart/2005/8/layout/radial4"/>
    <dgm:cxn modelId="{74C056F6-F62B-49A8-9CD7-9B4C9D5F54B6}" type="presParOf" srcId="{5968F85F-A4E6-4413-8C87-9E85E5ACD2CF}" destId="{F7A43E49-88E3-4C7B-A921-D7BEA7E6877D}" srcOrd="1" destOrd="0" presId="urn:microsoft.com/office/officeart/2005/8/layout/radial4"/>
    <dgm:cxn modelId="{FED5AFF6-09DD-4736-97C7-8128460C089D}" type="presParOf" srcId="{5968F85F-A4E6-4413-8C87-9E85E5ACD2CF}" destId="{C78B4861-DC1E-4DA6-B78E-50B2BFE3519C}" srcOrd="2" destOrd="0" presId="urn:microsoft.com/office/officeart/2005/8/layout/radial4"/>
    <dgm:cxn modelId="{EAB78861-BCB9-4A02-9945-096B081DA364}" type="presParOf" srcId="{5968F85F-A4E6-4413-8C87-9E85E5ACD2CF}" destId="{EF2F5F1F-B881-4DEA-B894-303789C12D0F}" srcOrd="3" destOrd="0" presId="urn:microsoft.com/office/officeart/2005/8/layout/radial4"/>
    <dgm:cxn modelId="{4BAC34A7-BEF2-43AA-8EE7-67659998B8B6}" type="presParOf" srcId="{5968F85F-A4E6-4413-8C87-9E85E5ACD2CF}" destId="{780E7EED-FB53-4A05-82D3-9DD02E70A922}" srcOrd="4" destOrd="0" presId="urn:microsoft.com/office/officeart/2005/8/layout/radial4"/>
    <dgm:cxn modelId="{934A514A-C6D7-4DA0-A565-FF25EE10C761}" type="presParOf" srcId="{5968F85F-A4E6-4413-8C87-9E85E5ACD2CF}" destId="{A8997D94-DA6F-4A67-8730-05A70C354770}" srcOrd="5" destOrd="0" presId="urn:microsoft.com/office/officeart/2005/8/layout/radial4"/>
    <dgm:cxn modelId="{27B5C048-7935-4342-8041-97E979337D12}" type="presParOf" srcId="{5968F85F-A4E6-4413-8C87-9E85E5ACD2CF}" destId="{A64778F4-6A92-4C44-BC46-F267447CA45C}" srcOrd="6" destOrd="0" presId="urn:microsoft.com/office/officeart/2005/8/layout/radial4"/>
    <dgm:cxn modelId="{F929444B-4D0E-4565-A46B-A922F55F1AE4}" type="presParOf" srcId="{5968F85F-A4E6-4413-8C87-9E85E5ACD2CF}" destId="{21037B2D-7E0B-4EB3-B532-9AE0B1C84322}" srcOrd="7" destOrd="0" presId="urn:microsoft.com/office/officeart/2005/8/layout/radial4"/>
    <dgm:cxn modelId="{748A3078-443D-4654-832A-62DD7F35DAA9}" type="presParOf" srcId="{5968F85F-A4E6-4413-8C87-9E85E5ACD2CF}" destId="{CD403350-090B-415B-AD5D-BBB9ACA7DA11}" srcOrd="8" destOrd="0" presId="urn:microsoft.com/office/officeart/2005/8/layout/radial4"/>
    <dgm:cxn modelId="{EA2471C4-F81A-4BA2-87B5-CC7072856657}" type="presParOf" srcId="{5968F85F-A4E6-4413-8C87-9E85E5ACD2CF}" destId="{7CD542E0-A013-4B2C-9378-7F32E992653F}" srcOrd="9" destOrd="0" presId="urn:microsoft.com/office/officeart/2005/8/layout/radial4"/>
    <dgm:cxn modelId="{CA4E4332-F4D0-444E-B7AB-8CBE232FBF91}" type="presParOf" srcId="{5968F85F-A4E6-4413-8C87-9E85E5ACD2CF}" destId="{9BAB66AA-FAAD-4702-A946-ACBB1A3F8D6F}" srcOrd="10" destOrd="0" presId="urn:microsoft.com/office/officeart/2005/8/layout/radial4"/>
  </dgm:cxnLst>
  <dgm:bg>
    <a:solidFill>
      <a:schemeClr val="tx2">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6CA7F4D-3598-4C4C-A671-8B905D7579B6}" type="datetimeFigureOut">
              <a:rPr lang="es-ES" smtClean="0"/>
              <a:pPr/>
              <a:t>29/04/2014</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699BE66-7886-477F-9A99-BA1FB7D76C15}" type="slidenum">
              <a:rPr lang="es-ES" smtClean="0"/>
              <a:pPr/>
              <a:t>‹Nº›</a:t>
            </a:fld>
            <a:endParaRPr lang="es-ES"/>
          </a:p>
        </p:txBody>
      </p:sp>
    </p:spTree>
    <p:extLst>
      <p:ext uri="{BB962C8B-B14F-4D97-AF65-F5344CB8AC3E}">
        <p14:creationId xmlns:p14="http://schemas.microsoft.com/office/powerpoint/2010/main" xmlns="" val="189362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00F830A1-3891-4B82-A120-081866556DA0}" type="datetimeFigureOut">
              <a:rPr lang="es-EC"/>
              <a:pPr/>
              <a:t>29/04/2014</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58CC9574-A819-4FE4-99A7-1E27AD09ADC2}" type="slidenum">
              <a:rPr/>
              <a:pPr/>
              <a:t>‹Nº›</a:t>
            </a:fld>
            <a:endParaRPr lang="es-ES"/>
          </a:p>
        </p:txBody>
      </p:sp>
    </p:spTree>
    <p:extLst>
      <p:ext uri="{BB962C8B-B14F-4D97-AF65-F5344CB8AC3E}">
        <p14:creationId xmlns:p14="http://schemas.microsoft.com/office/powerpoint/2010/main" xmlns="" val="3257860031"/>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21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7</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20</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8" name="17 Rectángulo"/>
          <p:cNvSpPr/>
          <p:nvPr userDrawn="1"/>
        </p:nvSpPr>
        <p:spPr>
          <a:xfrm>
            <a:off x="71406" y="142852"/>
            <a:ext cx="8929750" cy="2643206"/>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Picture 6"/>
          <p:cNvPicPr>
            <a:picLocks noChangeAspect="1"/>
          </p:cNvPicPr>
          <p:nvPr userDrawn="1"/>
        </p:nvPicPr>
        <p:blipFill>
          <a:blip r:embed="rId3" cstate="print">
            <a:duotone>
              <a:schemeClr val="accent2">
                <a:shade val="45000"/>
                <a:satMod val="135000"/>
              </a:schemeClr>
              <a:prstClr val="white"/>
            </a:duotone>
          </a:blip>
          <a:stretch>
            <a:fillRect/>
          </a:stretch>
        </p:blipFill>
        <p:spPr>
          <a:xfrm>
            <a:off x="0" y="5072074"/>
            <a:ext cx="9144000" cy="1610947"/>
          </a:xfrm>
          <a:prstGeom prst="rect">
            <a:avLst/>
          </a:prstGeom>
        </p:spPr>
      </p:pic>
      <p:pic>
        <p:nvPicPr>
          <p:cNvPr id="9" name="Picture 8"/>
          <p:cNvPicPr>
            <a:picLocks noChangeAspect="1"/>
          </p:cNvPicPr>
          <p:nvPr userDrawn="1"/>
        </p:nvPicPr>
        <p:blipFill>
          <a:blip r:embed="rId4" cstate="print">
            <a:duotone>
              <a:schemeClr val="accent4">
                <a:shade val="45000"/>
                <a:satMod val="135000"/>
              </a:schemeClr>
              <a:prstClr val="white"/>
            </a:duotone>
          </a:blip>
          <a:stretch>
            <a:fillRect/>
          </a:stretch>
        </p:blipFill>
        <p:spPr>
          <a:xfrm>
            <a:off x="20923" y="2818500"/>
            <a:ext cx="7668994" cy="2253574"/>
          </a:xfrm>
          <a:prstGeom prst="rect">
            <a:avLst/>
          </a:prstGeom>
        </p:spPr>
      </p:pic>
      <p:sp>
        <p:nvSpPr>
          <p:cNvPr id="14" name="Rectangle 13"/>
          <p:cNvSpPr/>
          <p:nvPr userDrawn="1"/>
        </p:nvSpPr>
        <p:spPr>
          <a:xfrm>
            <a:off x="7500958" y="2500306"/>
            <a:ext cx="1500198" cy="142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6" name="Picture 6"/>
          <p:cNvPicPr>
            <a:picLocks noChangeAspect="1"/>
          </p:cNvPicPr>
          <p:nvPr userDrawn="1"/>
        </p:nvPicPr>
        <p:blipFill>
          <a:blip r:embed="rId3" cstate="print">
            <a:duotone>
              <a:schemeClr val="accent2">
                <a:shade val="45000"/>
                <a:satMod val="135000"/>
              </a:schemeClr>
              <a:prstClr val="white"/>
            </a:duotone>
          </a:blip>
          <a:stretch>
            <a:fillRect/>
          </a:stretch>
        </p:blipFill>
        <p:spPr>
          <a:xfrm>
            <a:off x="7715272" y="2857496"/>
            <a:ext cx="1285884" cy="2214578"/>
          </a:xfrm>
          <a:prstGeom prst="rect">
            <a:avLst/>
          </a:prstGeom>
        </p:spPr>
      </p:pic>
      <p:pic>
        <p:nvPicPr>
          <p:cNvPr id="17" name="Picture 2" descr="http://2.bp.blogspot.com/-6oMUH55OZhY/T3IW59dr5HI/AAAAAAAABQU/B-iGbhElHb8/s1600/401450_249095308499110_131790786896230_572553_1605565683_n.jpg"/>
          <p:cNvPicPr>
            <a:picLocks noChangeAspect="1" noChangeArrowheads="1"/>
          </p:cNvPicPr>
          <p:nvPr userDrawn="1"/>
        </p:nvPicPr>
        <p:blipFill>
          <a:blip r:embed="rId5">
            <a:clrChange>
              <a:clrFrom>
                <a:srgbClr val="FFFFFF"/>
              </a:clrFrom>
              <a:clrTo>
                <a:srgbClr val="FFFFFF">
                  <a:alpha val="0"/>
                </a:srgbClr>
              </a:clrTo>
            </a:clrChange>
          </a:blip>
          <a:srcRect t="25688" b="9633"/>
          <a:stretch>
            <a:fillRect/>
          </a:stretch>
        </p:blipFill>
        <p:spPr bwMode="auto">
          <a:xfrm>
            <a:off x="214282" y="5419582"/>
            <a:ext cx="2500330" cy="122412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0" fill="hold"/>
                                        <p:tgtEl>
                                          <p:spTgt spid="9"/>
                                        </p:tgtEl>
                                        <p:attrNameLst>
                                          <p:attrName>ppt_x</p:attrName>
                                        </p:attrNameLst>
                                      </p:cBhvr>
                                      <p:tavLst>
                                        <p:tav tm="0">
                                          <p:val>
                                            <p:strVal val="0-#ppt_w/2"/>
                                          </p:val>
                                        </p:tav>
                                        <p:tav tm="100000">
                                          <p:val>
                                            <p:strVal val="#ppt_x"/>
                                          </p:val>
                                        </p:tav>
                                      </p:tavLst>
                                    </p:anim>
                                    <p:anim calcmode="lin" valueType="num">
                                      <p:cBhvr additive="base">
                                        <p:cTn id="16" dur="3000" fill="hold"/>
                                        <p:tgtEl>
                                          <p:spTgt spid="9"/>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par>
                                <p:cTn id="20" presetID="2" presetClass="entr" presetSubtype="9"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0" fill="hold"/>
                                        <p:tgtEl>
                                          <p:spTgt spid="16"/>
                                        </p:tgtEl>
                                        <p:attrNameLst>
                                          <p:attrName>ppt_x</p:attrName>
                                        </p:attrNameLst>
                                      </p:cBhvr>
                                      <p:tavLst>
                                        <p:tav tm="0">
                                          <p:val>
                                            <p:strVal val="0-#ppt_w/2"/>
                                          </p:val>
                                        </p:tav>
                                        <p:tav tm="100000">
                                          <p:val>
                                            <p:strVal val="#ppt_x"/>
                                          </p:val>
                                        </p:tav>
                                      </p:tavLst>
                                    </p:anim>
                                    <p:anim calcmode="lin" valueType="num">
                                      <p:cBhvr additive="base">
                                        <p:cTn id="23" dur="5000" fill="hold"/>
                                        <p:tgtEl>
                                          <p:spTgt spid="16"/>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0" fill="hold"/>
                                        <p:tgtEl>
                                          <p:spTgt spid="18"/>
                                        </p:tgtEl>
                                        <p:attrNameLst>
                                          <p:attrName>ppt_x</p:attrName>
                                        </p:attrNameLst>
                                      </p:cBhvr>
                                      <p:tavLst>
                                        <p:tav tm="0">
                                          <p:val>
                                            <p:strVal val="#ppt_x"/>
                                          </p:val>
                                        </p:tav>
                                        <p:tav tm="100000">
                                          <p:val>
                                            <p:strVal val="#ppt_x"/>
                                          </p:val>
                                        </p:tav>
                                      </p:tavLst>
                                    </p:anim>
                                    <p:anim calcmode="lin" valueType="num">
                                      <p:cBhvr additive="base">
                                        <p:cTn id="27"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0" fill="hold"/>
                        <p:tgtEl>
                          <p:spTgt spid="15"/>
                        </p:tgtEl>
                        <p:attrNameLst>
                          <p:attrName>ppt_x</p:attrName>
                        </p:attrNameLst>
                      </p:cBhvr>
                      <p:tavLst>
                        <p:tav tm="0">
                          <p:val>
                            <p:strVal val="1+#ppt_w/2"/>
                          </p:val>
                        </p:tav>
                        <p:tav tm="100000">
                          <p:val>
                            <p:strVal val="#ppt_x"/>
                          </p:val>
                        </p:tav>
                      </p:tavLst>
                    </p:anim>
                    <p:anim calcmode="lin" valueType="num">
                      <p:cBhvr additive="base">
                        <p:cTn dur="50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pic>
        <p:nvPicPr>
          <p:cNvPr id="10"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878712"/>
            <a:ext cx="2000232" cy="979287"/>
          </a:xfrm>
          <a:prstGeom prst="rect">
            <a:avLst/>
          </a:prstGeom>
          <a:noFill/>
        </p:spPr>
      </p:pic>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148592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1485920"/>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dirty="0"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Footer Placeholder 4"/>
          <p:cNvSpPr>
            <a:spLocks noGrp="1"/>
          </p:cNvSpPr>
          <p:nvPr>
            <p:ph type="ftr" sz="quarter" idx="11"/>
          </p:nvPr>
        </p:nvSpPr>
        <p:spPr/>
        <p:txBody>
          <a:bodyPr/>
          <a:lstStyle/>
          <a:p>
            <a:r>
              <a:rPr kumimoji="0" lang="es-ES" smtClean="0"/>
              <a:t>MARIO GONZÁLEZ</a:t>
            </a:r>
            <a:endParaRPr kumimoji="0" lang="es-ES"/>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pic>
        <p:nvPicPr>
          <p:cNvPr id="7"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948662"/>
            <a:ext cx="1857356" cy="909337"/>
          </a:xfrm>
          <a:prstGeom prst="rect">
            <a:avLst/>
          </a:prstGeom>
          <a:noFill/>
        </p:spPr>
      </p:pic>
    </p:spTree>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Footer Placeholder 4"/>
          <p:cNvSpPr>
            <a:spLocks noGrp="1"/>
          </p:cNvSpPr>
          <p:nvPr>
            <p:ph type="ftr" sz="quarter" idx="11"/>
          </p:nvPr>
        </p:nvSpPr>
        <p:spPr/>
        <p:txBody>
          <a:bodyPr/>
          <a:lstStyle/>
          <a:p>
            <a:r>
              <a:rPr kumimoji="0" lang="es-ES" smtClean="0"/>
              <a:t>MARIO GONZÁLEZ</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pic>
        <p:nvPicPr>
          <p:cNvPr id="7"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948662"/>
            <a:ext cx="1857356" cy="909337"/>
          </a:xfrm>
          <a:prstGeom prst="rect">
            <a:avLst/>
          </a:prstGeom>
          <a:noFill/>
        </p:spPr>
      </p:pic>
    </p:spTree>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s-ES" smtClean="0"/>
              <a:t>MARIO GONZÁLEZ</a:t>
            </a:r>
            <a:endParaRPr kumimoji="0" lang="es-ES" dirty="0"/>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es-ES" dirty="0"/>
          </a:p>
        </p:txBody>
      </p:sp>
      <p:pic>
        <p:nvPicPr>
          <p:cNvPr id="43010" name="Picture 2" descr="http://2.bp.blogspot.com/-6oMUH55OZhY/T3IW59dr5HI/AAAAAAAABQU/B-iGbhElHb8/s1600/401450_249095308499110_131790786896230_572553_1605565683_n.jpg"/>
          <p:cNvPicPr>
            <a:picLocks noChangeAspect="1" noChangeArrowheads="1"/>
          </p:cNvPicPr>
          <p:nvPr userDrawn="1"/>
        </p:nvPicPr>
        <p:blipFill>
          <a:blip r:embed="rId2" cstate="print"/>
          <a:srcRect t="25688" b="9633"/>
          <a:stretch>
            <a:fillRect/>
          </a:stretch>
        </p:blipFill>
        <p:spPr bwMode="auto">
          <a:xfrm>
            <a:off x="0" y="5948662"/>
            <a:ext cx="1857356" cy="909337"/>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10 Rectángulo"/>
          <p:cNvSpPr/>
          <p:nvPr userDrawn="1"/>
        </p:nvSpPr>
        <p:spPr>
          <a:xfrm>
            <a:off x="1857356" y="5786454"/>
            <a:ext cx="7286644" cy="107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s-ES" smtClean="0"/>
              <a:t>MARIO GONZÁLEZ</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pic>
        <p:nvPicPr>
          <p:cNvPr id="10"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srcRect t="25688" b="9633"/>
          <a:stretch>
            <a:fillRect/>
          </a:stretch>
        </p:blipFill>
        <p:spPr bwMode="auto">
          <a:xfrm>
            <a:off x="0" y="5929330"/>
            <a:ext cx="1896845" cy="928670"/>
          </a:xfrm>
          <a:prstGeom prst="rect">
            <a:avLst/>
          </a:prstGeom>
          <a:noFill/>
        </p:spPr>
      </p:pic>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s-ES" smtClean="0"/>
              <a:t>MARIO GONZÁLEZ</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pic>
        <p:nvPicPr>
          <p:cNvPr id="8"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srcRect t="25688" b="9633"/>
          <a:stretch>
            <a:fillRect/>
          </a:stretch>
        </p:blipFill>
        <p:spPr bwMode="auto">
          <a:xfrm>
            <a:off x="0" y="5913688"/>
            <a:ext cx="1928794" cy="944312"/>
          </a:xfrm>
          <a:prstGeom prst="rect">
            <a:avLst/>
          </a:prstGeom>
          <a:noFill/>
        </p:spPr>
      </p:pic>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userDrawn="1"/>
        </p:nvSpPr>
        <p:spPr>
          <a:xfrm>
            <a:off x="0" y="5715016"/>
            <a:ext cx="9144000"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s-ES" smtClean="0"/>
              <a:t>MARIO GONZÁLEZ</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pic>
        <p:nvPicPr>
          <p:cNvPr id="7"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913688"/>
            <a:ext cx="1928794" cy="944312"/>
          </a:xfrm>
          <a:prstGeom prst="rect">
            <a:avLst/>
          </a:prstGeom>
          <a:noFill/>
        </p:spPr>
      </p:pic>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6" name="Footer Placeholder 5"/>
          <p:cNvSpPr>
            <a:spLocks noGrp="1"/>
          </p:cNvSpPr>
          <p:nvPr>
            <p:ph type="ftr" sz="quarter" idx="11"/>
          </p:nvPr>
        </p:nvSpPr>
        <p:spPr/>
        <p:txBody>
          <a:bodyPr/>
          <a:lstStyle/>
          <a:p>
            <a:r>
              <a:rPr kumimoji="0" lang="es-ES" smtClean="0"/>
              <a:t>MARIO GONZÁLEZ</a:t>
            </a:r>
            <a:endParaRPr kumimoji="0" lang="es-ES"/>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es-ES"/>
          </a:p>
        </p:txBody>
      </p:sp>
      <p:pic>
        <p:nvPicPr>
          <p:cNvPr id="8"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srcRect t="25688" b="9633"/>
          <a:stretch>
            <a:fillRect/>
          </a:stretch>
        </p:blipFill>
        <p:spPr bwMode="auto">
          <a:xfrm>
            <a:off x="0" y="5948662"/>
            <a:ext cx="1857356" cy="909337"/>
          </a:xfrm>
          <a:prstGeom prst="rect">
            <a:avLst/>
          </a:prstGeom>
          <a:noFill/>
        </p:spPr>
      </p:pic>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7" name="Picture 2" descr="http://2.bp.blogspot.com/-6oMUH55OZhY/T3IW59dr5HI/AAAAAAAABQU/B-iGbhElHb8/s1600/401450_249095308499110_131790786896230_572553_1605565683_n.jpg"/>
          <p:cNvPicPr>
            <a:picLocks noChangeAspect="1" noChangeArrowheads="1"/>
          </p:cNvPicPr>
          <p:nvPr userDrawn="1"/>
        </p:nvPicPr>
        <p:blipFill>
          <a:blip r:embed="rId4" cstate="print">
            <a:clrChange>
              <a:clrFrom>
                <a:srgbClr val="FFFFFF"/>
              </a:clrFrom>
              <a:clrTo>
                <a:srgbClr val="FFFFFF">
                  <a:alpha val="0"/>
                </a:srgbClr>
              </a:clrTo>
            </a:clrChange>
          </a:blip>
          <a:srcRect t="25688" b="9633"/>
          <a:stretch>
            <a:fillRect/>
          </a:stretch>
        </p:blipFill>
        <p:spPr bwMode="auto">
          <a:xfrm>
            <a:off x="0" y="5983638"/>
            <a:ext cx="1785918" cy="87436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s-ES" smtClean="0"/>
              <a:t>MARIO GONZÁLEZ</a:t>
            </a:r>
            <a:endParaRPr kumimoji="0" lang="es-ES"/>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pic>
        <p:nvPicPr>
          <p:cNvPr id="8"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948662"/>
            <a:ext cx="1857356" cy="909337"/>
          </a:xfrm>
          <a:prstGeom prst="rect">
            <a:avLst/>
          </a:prstGeom>
          <a:noFill/>
        </p:spPr>
      </p:pic>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pic>
        <p:nvPicPr>
          <p:cNvPr id="8"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878712"/>
            <a:ext cx="2000232" cy="97928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kumimoji="0" lang="es-ES" smtClean="0"/>
              <a:t>MARIO GONZÁLEZ</a:t>
            </a:r>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pic>
        <p:nvPicPr>
          <p:cNvPr id="8" name="Picture 2" descr="http://2.bp.blogspot.com/-6oMUH55OZhY/T3IW59dr5HI/AAAAAAAABQU/B-iGbhElHb8/s1600/401450_249095308499110_131790786896230_572553_1605565683_n.jpg"/>
          <p:cNvPicPr>
            <a:picLocks noChangeAspect="1" noChangeArrowheads="1"/>
          </p:cNvPicPr>
          <p:nvPr userDrawn="1"/>
        </p:nvPicPr>
        <p:blipFill>
          <a:blip r:embed="rId3" cstate="print">
            <a:clrChange>
              <a:clrFrom>
                <a:srgbClr val="FFFFFF"/>
              </a:clrFrom>
              <a:clrTo>
                <a:srgbClr val="FFFFFF">
                  <a:alpha val="0"/>
                </a:srgbClr>
              </a:clrTo>
            </a:clrChange>
          </a:blip>
          <a:srcRect t="25688" b="9633"/>
          <a:stretch>
            <a:fillRect/>
          </a:stretch>
        </p:blipFill>
        <p:spPr bwMode="auto">
          <a:xfrm>
            <a:off x="0" y="5948662"/>
            <a:ext cx="1857356" cy="909337"/>
          </a:xfrm>
          <a:prstGeom prst="rect">
            <a:avLst/>
          </a:prstGeom>
          <a:noFill/>
        </p:spPr>
      </p:pic>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r>
              <a:rPr kumimoji="0" lang="es-ES" smtClean="0"/>
              <a:t>MARIO GONZÁLEZ</a:t>
            </a:r>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ransition spd="slow"/>
  <p:timing>
    <p:tnLst>
      <p:par>
        <p:cTn id="1" dur="indefinite" restart="never" nodeType="tmRoot"/>
      </p:par>
    </p:tnLst>
  </p:timing>
  <p:hf hdr="0" ft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7.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slide" Target="slide17.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214686"/>
            <a:ext cx="7239000" cy="1662114"/>
          </a:xfrm>
        </p:spPr>
        <p:txBody>
          <a:bodyPr>
            <a:noAutofit/>
          </a:bodyPr>
          <a:lstStyle/>
          <a:p>
            <a:pPr algn="l"/>
            <a:r>
              <a:rPr sz="1800" smtClean="0">
                <a:solidFill>
                  <a:srgbClr val="FFFF00"/>
                </a:solidFill>
              </a:rPr>
              <a:t>INFORME DE GESTIÓN DE RECTORÍA</a:t>
            </a:r>
            <a:r>
              <a:rPr smtClean="0">
                <a:solidFill>
                  <a:srgbClr val="FFFF00"/>
                </a:solidFill>
              </a:rPr>
              <a:t/>
            </a:r>
            <a:br>
              <a:rPr smtClean="0">
                <a:solidFill>
                  <a:srgbClr val="FFFF00"/>
                </a:solidFill>
              </a:rPr>
            </a:br>
            <a:r>
              <a:rPr lang="es-ES" dirty="0" smtClean="0">
                <a:solidFill>
                  <a:srgbClr val="FFFF00"/>
                </a:solidFill>
              </a:rPr>
              <a:t>Unidad Educativa</a:t>
            </a:r>
            <a:br>
              <a:rPr lang="es-ES" dirty="0" smtClean="0">
                <a:solidFill>
                  <a:srgbClr val="FFFF00"/>
                </a:solidFill>
              </a:rPr>
            </a:br>
            <a:r>
              <a:rPr lang="es-ES" dirty="0" smtClean="0">
                <a:solidFill>
                  <a:srgbClr val="FFFF00"/>
                </a:solidFill>
              </a:rPr>
              <a:t>SAGRADOS CORAZONES </a:t>
            </a:r>
            <a:br>
              <a:rPr lang="es-ES" dirty="0" smtClean="0">
                <a:solidFill>
                  <a:srgbClr val="FFFF00"/>
                </a:solidFill>
              </a:rPr>
            </a:br>
            <a:r>
              <a:rPr lang="es-ES" dirty="0" smtClean="0">
                <a:solidFill>
                  <a:srgbClr val="FFFF00"/>
                </a:solidFill>
              </a:rPr>
              <a:t>Quito - Centro </a:t>
            </a:r>
            <a:endParaRPr lang="es-ES" dirty="0">
              <a:solidFill>
                <a:srgbClr val="FFFF00"/>
              </a:solidFill>
            </a:endParaRPr>
          </a:p>
        </p:txBody>
      </p:sp>
      <p:pic>
        <p:nvPicPr>
          <p:cNvPr id="6" name="5 Imagen" descr="SSCC.JPG"/>
          <p:cNvPicPr>
            <a:picLocks noChangeAspect="1"/>
          </p:cNvPicPr>
          <p:nvPr/>
        </p:nvPicPr>
        <p:blipFill>
          <a:blip r:embed="rId3"/>
          <a:stretch>
            <a:fillRect/>
          </a:stretch>
        </p:blipFill>
        <p:spPr>
          <a:xfrm>
            <a:off x="3428992" y="214290"/>
            <a:ext cx="2286016" cy="2471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AR" dirty="0" smtClean="0"/>
              <a:t>DOCENTES </a:t>
            </a:r>
            <a:endParaRPr lang="es-AR" dirty="0"/>
          </a:p>
        </p:txBody>
      </p:sp>
      <p:sp>
        <p:nvSpPr>
          <p:cNvPr id="6" name="5 Marcador de contenido"/>
          <p:cNvSpPr>
            <a:spLocks noGrp="1"/>
          </p:cNvSpPr>
          <p:nvPr>
            <p:ph sz="half" idx="1"/>
          </p:nvPr>
        </p:nvSpPr>
        <p:spPr>
          <a:xfrm>
            <a:off x="457200" y="1071547"/>
            <a:ext cx="4038600" cy="3714775"/>
          </a:xfrm>
          <a:solidFill>
            <a:schemeClr val="accent1">
              <a:lumMod val="20000"/>
              <a:lumOff val="80000"/>
            </a:schemeClr>
          </a:solidFill>
        </p:spPr>
        <p:txBody>
          <a:bodyPr>
            <a:noAutofit/>
          </a:bodyPr>
          <a:lstStyle/>
          <a:p>
            <a:pPr>
              <a:lnSpc>
                <a:spcPct val="110000"/>
              </a:lnSpc>
              <a:spcBef>
                <a:spcPts val="0"/>
              </a:spcBef>
              <a:buNone/>
            </a:pPr>
            <a:r>
              <a:rPr lang="es-AR" sz="1800" b="1" dirty="0" smtClean="0">
                <a:latin typeface="Arial Narrow" pitchFamily="34" charset="0"/>
              </a:rPr>
              <a:t>PROBLEMÁTICA:</a:t>
            </a:r>
          </a:p>
          <a:p>
            <a:pPr marL="182563" indent="-182563">
              <a:spcBef>
                <a:spcPts val="0"/>
              </a:spcBef>
            </a:pPr>
            <a:r>
              <a:rPr lang="es-AR" sz="1800" dirty="0" smtClean="0">
                <a:latin typeface="Arial Narrow" pitchFamily="34" charset="0"/>
              </a:rPr>
              <a:t>Inicial exceso de docentes. </a:t>
            </a:r>
          </a:p>
          <a:p>
            <a:pPr marL="182563" indent="-182563">
              <a:spcBef>
                <a:spcPts val="0"/>
              </a:spcBef>
            </a:pPr>
            <a:r>
              <a:rPr lang="es-AR" sz="1800" dirty="0" smtClean="0">
                <a:latin typeface="Arial Narrow" pitchFamily="34" charset="0"/>
              </a:rPr>
              <a:t>Actual deserción laboral provocada por la oferta de trabajo estatal</a:t>
            </a:r>
          </a:p>
          <a:p>
            <a:pPr marL="182563" indent="-182563">
              <a:spcBef>
                <a:spcPts val="0"/>
              </a:spcBef>
            </a:pPr>
            <a:r>
              <a:rPr lang="es-AR" sz="1800" smtClean="0">
                <a:latin typeface="Arial Narrow" pitchFamily="34" charset="0"/>
              </a:rPr>
              <a:t>38% </a:t>
            </a:r>
            <a:r>
              <a:rPr lang="es-AR" sz="1800" dirty="0" smtClean="0">
                <a:latin typeface="Arial Narrow" pitchFamily="34" charset="0"/>
              </a:rPr>
              <a:t>de profesores no tiene título docente. (no lo tendrán en el corto plazo)</a:t>
            </a:r>
          </a:p>
          <a:p>
            <a:pPr marL="182563" indent="-182563">
              <a:spcBef>
                <a:spcPts val="0"/>
              </a:spcBef>
            </a:pPr>
            <a:r>
              <a:rPr lang="es-AR" sz="1800" dirty="0" smtClean="0">
                <a:latin typeface="Arial Narrow" pitchFamily="34" charset="0"/>
              </a:rPr>
              <a:t>Poco compromiso con el carisma institucional. (Formación de Seglares)</a:t>
            </a:r>
          </a:p>
          <a:p>
            <a:pPr marL="182563" indent="-182563">
              <a:spcBef>
                <a:spcPts val="0"/>
              </a:spcBef>
            </a:pPr>
            <a:r>
              <a:rPr lang="es-AR" sz="1800" dirty="0" smtClean="0">
                <a:latin typeface="Arial Narrow" pitchFamily="34" charset="0"/>
              </a:rPr>
              <a:t>Requieren insinuación para cumplir con sus responsabilidades .</a:t>
            </a:r>
          </a:p>
          <a:p>
            <a:pPr marL="182563" indent="-182563">
              <a:spcBef>
                <a:spcPts val="0"/>
              </a:spcBef>
            </a:pPr>
            <a:r>
              <a:rPr lang="es-AR" sz="1800" dirty="0" smtClean="0">
                <a:latin typeface="Arial Narrow" pitchFamily="34" charset="0"/>
              </a:rPr>
              <a:t>Problemas : asistencia y puntualidad.</a:t>
            </a:r>
          </a:p>
          <a:p>
            <a:pPr marL="182563" indent="-182563">
              <a:spcBef>
                <a:spcPts val="0"/>
              </a:spcBef>
            </a:pPr>
            <a:r>
              <a:rPr lang="es-AR" sz="1800" dirty="0" smtClean="0">
                <a:latin typeface="Arial Narrow" pitchFamily="34" charset="0"/>
              </a:rPr>
              <a:t>No hay trabajo de equipo.</a:t>
            </a:r>
          </a:p>
          <a:p>
            <a:pPr marL="182563" indent="-182563">
              <a:spcBef>
                <a:spcPts val="0"/>
              </a:spcBef>
            </a:pPr>
            <a:r>
              <a:rPr lang="es-AR" sz="1800" dirty="0" smtClean="0">
                <a:latin typeface="Arial Narrow" pitchFamily="34" charset="0"/>
              </a:rPr>
              <a:t>Poca gestión del Club de profesores.</a:t>
            </a:r>
          </a:p>
        </p:txBody>
      </p:sp>
      <p:sp>
        <p:nvSpPr>
          <p:cNvPr id="7" name="6 Marcador de contenido"/>
          <p:cNvSpPr>
            <a:spLocks noGrp="1"/>
          </p:cNvSpPr>
          <p:nvPr>
            <p:ph sz="half" idx="2"/>
          </p:nvPr>
        </p:nvSpPr>
        <p:spPr>
          <a:xfrm>
            <a:off x="4648200" y="1071546"/>
            <a:ext cx="4038600" cy="3714776"/>
          </a:xfrm>
          <a:solidFill>
            <a:schemeClr val="accent1">
              <a:lumMod val="20000"/>
              <a:lumOff val="80000"/>
            </a:schemeClr>
          </a:solidFill>
        </p:spPr>
        <p:txBody>
          <a:bodyPr>
            <a:noAutofit/>
          </a:bodyPr>
          <a:lstStyle/>
          <a:p>
            <a:pPr>
              <a:lnSpc>
                <a:spcPct val="110000"/>
              </a:lnSpc>
              <a:spcBef>
                <a:spcPts val="0"/>
              </a:spcBef>
              <a:buNone/>
            </a:pPr>
            <a:r>
              <a:rPr lang="es-AR" sz="1800" b="1" dirty="0" smtClean="0">
                <a:latin typeface="Arial Narrow" pitchFamily="34" charset="0"/>
              </a:rPr>
              <a:t>RESULTADO:</a:t>
            </a:r>
          </a:p>
          <a:p>
            <a:pPr marL="92075" indent="-92075">
              <a:spcBef>
                <a:spcPts val="0"/>
              </a:spcBef>
            </a:pPr>
            <a:r>
              <a:rPr lang="es-AR" sz="1800" dirty="0" smtClean="0">
                <a:latin typeface="Arial Narrow" pitchFamily="34" charset="0"/>
              </a:rPr>
              <a:t>Despidos y desahucios a docentes evangélicos, bajo rendimiento y reciente contratación. (Docente embarazada).</a:t>
            </a:r>
          </a:p>
          <a:p>
            <a:pPr marL="92075" indent="-92075">
              <a:spcBef>
                <a:spcPts val="0"/>
              </a:spcBef>
            </a:pPr>
            <a:r>
              <a:rPr lang="es-AR" sz="1800" dirty="0" smtClean="0">
                <a:latin typeface="Arial Narrow" pitchFamily="34" charset="0"/>
              </a:rPr>
              <a:t>Necesidad de revisar al equipo docente a fin de ajustarse al marco legal, a la filosofía institucional.  </a:t>
            </a:r>
            <a:r>
              <a:rPr lang="es-AR" sz="1800" dirty="0" smtClean="0">
                <a:latin typeface="Arial Narrow" pitchFamily="34" charset="0"/>
              </a:rPr>
              <a:t>% </a:t>
            </a:r>
            <a:r>
              <a:rPr lang="es-AR" sz="1800" dirty="0" smtClean="0">
                <a:latin typeface="Arial Narrow" pitchFamily="34" charset="0"/>
              </a:rPr>
              <a:t>de docentes cumplen con la 8 horas de trabajo.</a:t>
            </a:r>
          </a:p>
          <a:p>
            <a:pPr marL="92075" indent="-92075">
              <a:spcBef>
                <a:spcPts val="0"/>
              </a:spcBef>
            </a:pPr>
            <a:r>
              <a:rPr lang="es-AR" sz="1800" dirty="0" smtClean="0">
                <a:latin typeface="Arial Narrow" pitchFamily="34" charset="0"/>
              </a:rPr>
              <a:t>Descuentos y llamados de atención.</a:t>
            </a:r>
          </a:p>
          <a:p>
            <a:pPr marL="92075" indent="-92075">
              <a:spcBef>
                <a:spcPts val="0"/>
              </a:spcBef>
            </a:pPr>
            <a:r>
              <a:rPr lang="es-AR" sz="1800" dirty="0" smtClean="0">
                <a:latin typeface="Arial Narrow" pitchFamily="34" charset="0"/>
              </a:rPr>
              <a:t>Reorganización del Club de profesores.</a:t>
            </a:r>
          </a:p>
          <a:p>
            <a:pPr marL="92075" indent="-92075">
              <a:spcBef>
                <a:spcPts val="0"/>
              </a:spcBef>
            </a:pPr>
            <a:r>
              <a:rPr lang="es-AR" sz="1800" dirty="0" smtClean="0">
                <a:latin typeface="Arial Narrow" pitchFamily="34" charset="0"/>
              </a:rPr>
              <a:t>Implementación del Equipo de Apoyo a la Convivencia Armónica y su boletín informativo.</a:t>
            </a:r>
            <a:endParaRPr lang="es-AR" sz="1800" dirty="0">
              <a:latin typeface="Arial Narrow" pitchFamily="34" charset="0"/>
            </a:endParaRPr>
          </a:p>
        </p:txBody>
      </p:sp>
      <p:sp>
        <p:nvSpPr>
          <p:cNvPr id="4" name="3 Marcador de número de diapositiva"/>
          <p:cNvSpPr>
            <a:spLocks noGrp="1"/>
          </p:cNvSpPr>
          <p:nvPr>
            <p:ph type="sldNum" sz="quarter" idx="12"/>
          </p:nvPr>
        </p:nvSpPr>
        <p:spPr/>
        <p:txBody>
          <a:bodyPr/>
          <a:lstStyle/>
          <a:p>
            <a:fld id="{240D5ECE-8B49-45CD-BE81-EF81920D1969}" type="slidenum">
              <a:rPr lang="es-AR" smtClean="0"/>
              <a:pPr/>
              <a:t>10</a:t>
            </a:fld>
            <a:endParaRPr kumimoji="0" lang="es-AR" dirty="0"/>
          </a:p>
        </p:txBody>
      </p:sp>
      <p:sp>
        <p:nvSpPr>
          <p:cNvPr id="8" name="6 Marcador de contenido"/>
          <p:cNvSpPr txBox="1">
            <a:spLocks/>
          </p:cNvSpPr>
          <p:nvPr/>
        </p:nvSpPr>
        <p:spPr>
          <a:xfrm>
            <a:off x="2071670" y="4929198"/>
            <a:ext cx="6286544" cy="1714512"/>
          </a:xfrm>
          <a:prstGeom prst="rect">
            <a:avLst/>
          </a:prstGeom>
          <a:solidFill>
            <a:schemeClr val="accent6">
              <a:lumMod val="60000"/>
              <a:lumOff val="4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Aft>
                <a:spcPts val="0"/>
              </a:spcAft>
              <a:buClrTx/>
              <a:buSzTx/>
              <a:buFont typeface="Arial" pitchFamily="34" charset="0"/>
              <a:buNone/>
              <a:tabLst/>
              <a:defRPr/>
            </a:pPr>
            <a:r>
              <a:rPr kumimoji="0" lang="es-AR" sz="1800" b="1"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DESAFÍOS:</a:t>
            </a: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Mejorar la comunicación</a:t>
            </a:r>
            <a:r>
              <a:rPr kumimoji="0" lang="es-AR" sz="1800" b="0" i="0" u="none" strike="noStrike" kern="1200" cap="none" spc="0" normalizeH="0" noProof="0" dirty="0" smtClean="0">
                <a:ln>
                  <a:noFill/>
                </a:ln>
                <a:solidFill>
                  <a:schemeClr val="tx1">
                    <a:lumMod val="85000"/>
                    <a:lumOff val="15000"/>
                  </a:schemeClr>
                </a:solidFill>
                <a:effectLst/>
                <a:uLnTx/>
                <a:uFillTx/>
                <a:latin typeface="Arial Narrow" pitchFamily="34" charset="0"/>
                <a:ea typeface="+mn-ea"/>
                <a:cs typeface="+mn-cs"/>
              </a:rPr>
              <a:t> interna entre docente y estamentos.</a:t>
            </a: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Actualizar contratos y contratar personal idóneo ajustado a la norma legal. (inducción, carta de compromiso)</a:t>
            </a: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Normar elección y accionar del Club de profesores.</a:t>
            </a: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Difundir y responsabilizar aplicación del Código de Convivencia.</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lang="es-AR" dirty="0" smtClean="0">
              <a:solidFill>
                <a:schemeClr val="tx1">
                  <a:lumMod val="85000"/>
                  <a:lumOff val="15000"/>
                </a:schemeClr>
              </a:solidFill>
              <a:latin typeface="Arial Narrow" pitchFamily="34" charset="0"/>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a:ln>
                <a:noFill/>
              </a:ln>
              <a:solidFill>
                <a:schemeClr val="tx1">
                  <a:lumMod val="85000"/>
                  <a:lumOff val="15000"/>
                </a:schemeClr>
              </a:solidFill>
              <a:effectLst/>
              <a:uLnTx/>
              <a:uFillTx/>
              <a:latin typeface="Arial Narrow" pitchFamily="34" charset="0"/>
              <a:ea typeface="+mn-ea"/>
              <a:cs typeface="+mn-cs"/>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AR" dirty="0" smtClean="0"/>
              <a:t>PERSONAL ADMINISTRATIVO Y DE SERVICIO </a:t>
            </a:r>
            <a:endParaRPr lang="es-AR" dirty="0"/>
          </a:p>
        </p:txBody>
      </p:sp>
      <p:sp>
        <p:nvSpPr>
          <p:cNvPr id="6" name="5 Marcador de contenido"/>
          <p:cNvSpPr>
            <a:spLocks noGrp="1"/>
          </p:cNvSpPr>
          <p:nvPr>
            <p:ph sz="half" idx="1"/>
          </p:nvPr>
        </p:nvSpPr>
        <p:spPr>
          <a:xfrm>
            <a:off x="457200" y="1071547"/>
            <a:ext cx="4038600" cy="4214841"/>
          </a:xfrm>
          <a:solidFill>
            <a:schemeClr val="accent1">
              <a:lumMod val="20000"/>
              <a:lumOff val="80000"/>
            </a:schemeClr>
          </a:solidFill>
        </p:spPr>
        <p:txBody>
          <a:bodyPr>
            <a:noAutofit/>
          </a:bodyPr>
          <a:lstStyle/>
          <a:p>
            <a:pPr>
              <a:lnSpc>
                <a:spcPct val="110000"/>
              </a:lnSpc>
              <a:spcBef>
                <a:spcPts val="0"/>
              </a:spcBef>
              <a:buNone/>
            </a:pPr>
            <a:r>
              <a:rPr lang="es-AR" sz="1800" b="1" dirty="0" smtClean="0">
                <a:latin typeface="Arial Narrow" pitchFamily="34" charset="0"/>
              </a:rPr>
              <a:t>PROBLEMÁTICA:</a:t>
            </a:r>
          </a:p>
          <a:p>
            <a:pPr marL="182563" indent="-182563">
              <a:spcBef>
                <a:spcPts val="0"/>
              </a:spcBef>
            </a:pPr>
            <a:r>
              <a:rPr lang="es-AR" sz="1800" dirty="0" smtClean="0">
                <a:latin typeface="Arial Narrow" pitchFamily="34" charset="0"/>
              </a:rPr>
              <a:t>Inicial exceso de personal de apoyo. </a:t>
            </a:r>
          </a:p>
          <a:p>
            <a:pPr marL="182563" indent="-182563">
              <a:spcBef>
                <a:spcPts val="0"/>
              </a:spcBef>
            </a:pPr>
            <a:r>
              <a:rPr lang="es-AR" sz="1800" dirty="0" smtClean="0">
                <a:latin typeface="Arial Narrow" pitchFamily="34" charset="0"/>
              </a:rPr>
              <a:t>Falta de especificación roles y funciones</a:t>
            </a:r>
          </a:p>
          <a:p>
            <a:pPr marL="182563" indent="-182563">
              <a:spcBef>
                <a:spcPts val="0"/>
              </a:spcBef>
            </a:pPr>
            <a:r>
              <a:rPr lang="es-AR" sz="1800" dirty="0" smtClean="0">
                <a:latin typeface="Arial Narrow" pitchFamily="34" charset="0"/>
              </a:rPr>
              <a:t>Poco compromiso con el carisma institucional. (Formación de Seglares).</a:t>
            </a:r>
          </a:p>
          <a:p>
            <a:pPr marL="182563" indent="-182563">
              <a:spcBef>
                <a:spcPts val="0"/>
              </a:spcBef>
            </a:pPr>
            <a:r>
              <a:rPr lang="es-AR" sz="1800" dirty="0" smtClean="0">
                <a:latin typeface="Arial Narrow" pitchFamily="34" charset="0"/>
              </a:rPr>
              <a:t>Secretaría: Gestión centralizada en secretaria (dudas sobre su accionar), subocupación de asistente.</a:t>
            </a:r>
          </a:p>
          <a:p>
            <a:pPr marL="182563" indent="-182563">
              <a:spcBef>
                <a:spcPts val="0"/>
              </a:spcBef>
            </a:pPr>
            <a:r>
              <a:rPr lang="es-AR" sz="1800" dirty="0" smtClean="0">
                <a:latin typeface="Arial Narrow" pitchFamily="34" charset="0"/>
              </a:rPr>
              <a:t>D.C.E.: horario de trabajo y poca atención a la jornada vespertina. </a:t>
            </a:r>
          </a:p>
          <a:p>
            <a:pPr marL="182563" indent="-182563">
              <a:spcBef>
                <a:spcPts val="0"/>
              </a:spcBef>
            </a:pPr>
            <a:r>
              <a:rPr lang="es-AR" sz="1800" dirty="0" smtClean="0">
                <a:latin typeface="Arial Narrow" pitchFamily="34" charset="0"/>
              </a:rPr>
              <a:t>Vicerrectorado: autonomía en su accionar</a:t>
            </a:r>
          </a:p>
          <a:p>
            <a:pPr marL="182563" indent="-182563">
              <a:spcBef>
                <a:spcPts val="0"/>
              </a:spcBef>
            </a:pPr>
            <a:r>
              <a:rPr lang="es-AR" sz="1800" dirty="0" smtClean="0">
                <a:latin typeface="Arial Narrow" pitchFamily="34" charset="0"/>
              </a:rPr>
              <a:t>D. Médico: horario de trabajo</a:t>
            </a:r>
          </a:p>
          <a:p>
            <a:pPr marL="182563" indent="-182563">
              <a:spcBef>
                <a:spcPts val="0"/>
              </a:spcBef>
            </a:pPr>
            <a:r>
              <a:rPr lang="es-AR" sz="1800" dirty="0" smtClean="0">
                <a:latin typeface="Arial Narrow" pitchFamily="34" charset="0"/>
              </a:rPr>
              <a:t>Economato: presupuesto para gestión educativa</a:t>
            </a:r>
          </a:p>
          <a:p>
            <a:pPr marL="182563" indent="-182563">
              <a:spcBef>
                <a:spcPts val="0"/>
              </a:spcBef>
            </a:pPr>
            <a:r>
              <a:rPr lang="es-AR" sz="1800" dirty="0" smtClean="0">
                <a:latin typeface="Arial Narrow" pitchFamily="34" charset="0"/>
              </a:rPr>
              <a:t>Organigrama y manual de funciones</a:t>
            </a:r>
          </a:p>
          <a:p>
            <a:pPr>
              <a:spcBef>
                <a:spcPts val="0"/>
              </a:spcBef>
            </a:pPr>
            <a:endParaRPr lang="es-AR" sz="1800" dirty="0" smtClean="0">
              <a:latin typeface="Arial Narrow" pitchFamily="34" charset="0"/>
            </a:endParaRPr>
          </a:p>
        </p:txBody>
      </p:sp>
      <p:sp>
        <p:nvSpPr>
          <p:cNvPr id="7" name="6 Marcador de contenido"/>
          <p:cNvSpPr>
            <a:spLocks noGrp="1"/>
          </p:cNvSpPr>
          <p:nvPr>
            <p:ph sz="half" idx="2"/>
          </p:nvPr>
        </p:nvSpPr>
        <p:spPr>
          <a:xfrm>
            <a:off x="4648200" y="1071546"/>
            <a:ext cx="4038600" cy="4214842"/>
          </a:xfrm>
          <a:solidFill>
            <a:schemeClr val="accent1">
              <a:lumMod val="20000"/>
              <a:lumOff val="80000"/>
            </a:schemeClr>
          </a:solidFill>
        </p:spPr>
        <p:txBody>
          <a:bodyPr>
            <a:noAutofit/>
          </a:bodyPr>
          <a:lstStyle/>
          <a:p>
            <a:pPr>
              <a:lnSpc>
                <a:spcPct val="110000"/>
              </a:lnSpc>
              <a:spcBef>
                <a:spcPts val="0"/>
              </a:spcBef>
              <a:buNone/>
            </a:pPr>
            <a:r>
              <a:rPr lang="es-AR" sz="1800" b="1" dirty="0" smtClean="0">
                <a:latin typeface="Arial Narrow" pitchFamily="34" charset="0"/>
              </a:rPr>
              <a:t>RESULTADO:</a:t>
            </a:r>
          </a:p>
          <a:p>
            <a:pPr marL="182563" indent="-182563">
              <a:spcBef>
                <a:spcPts val="0"/>
              </a:spcBef>
            </a:pPr>
            <a:r>
              <a:rPr lang="es-AR" sz="1800" dirty="0" smtClean="0">
                <a:latin typeface="Arial Narrow" pitchFamily="34" charset="0"/>
              </a:rPr>
              <a:t>Necesidad de revisar al equipo de apoyo y de secretaría a fin de ajustarse al marco legal y a la filosofía institucional. </a:t>
            </a:r>
          </a:p>
          <a:p>
            <a:pPr marL="182563" indent="-182563">
              <a:spcBef>
                <a:spcPts val="0"/>
              </a:spcBef>
            </a:pPr>
            <a:r>
              <a:rPr lang="es-AR" sz="1800" dirty="0" smtClean="0">
                <a:latin typeface="Arial Narrow" pitchFamily="34" charset="0"/>
              </a:rPr>
              <a:t>D. C. E.: jornada especial para atención a la vespertina.</a:t>
            </a:r>
          </a:p>
          <a:p>
            <a:pPr marL="182563" indent="-182563">
              <a:spcBef>
                <a:spcPts val="0"/>
              </a:spcBef>
            </a:pPr>
            <a:r>
              <a:rPr lang="es-AR" sz="1800" dirty="0" smtClean="0">
                <a:latin typeface="Arial Narrow" pitchFamily="34" charset="0"/>
              </a:rPr>
              <a:t>Aplicación de propuesta de rectoría: </a:t>
            </a:r>
            <a:r>
              <a:rPr lang="es-EC" sz="1800" dirty="0" smtClean="0">
                <a:latin typeface="Arial Narrow" pitchFamily="34" charset="0"/>
              </a:rPr>
              <a:t>liderazgo transformacional, fortalecido en el liderazgo compartido, el trabajo en equipo solidario y responsable, en la evaluación continua para la mejora y en la rendición de cuentas.</a:t>
            </a:r>
          </a:p>
          <a:p>
            <a:pPr marL="182563" indent="-182563">
              <a:spcBef>
                <a:spcPts val="0"/>
              </a:spcBef>
            </a:pPr>
            <a:r>
              <a:rPr lang="es-EC" sz="1800" dirty="0" smtClean="0">
                <a:latin typeface="Arial Narrow" pitchFamily="34" charset="0"/>
              </a:rPr>
              <a:t>Búsqueda permanente y proactiva de coordinación de acciones con la Hna. Superiora</a:t>
            </a:r>
          </a:p>
          <a:p>
            <a:pPr>
              <a:spcBef>
                <a:spcPts val="0"/>
              </a:spcBef>
            </a:pPr>
            <a:endParaRPr lang="es-AR" sz="1800" dirty="0" smtClean="0">
              <a:latin typeface="Arial Narrow" pitchFamily="34" charset="0"/>
            </a:endParaRPr>
          </a:p>
          <a:p>
            <a:pPr>
              <a:spcBef>
                <a:spcPts val="0"/>
              </a:spcBef>
            </a:pPr>
            <a:endParaRPr lang="es-AR" sz="1800" dirty="0" smtClean="0">
              <a:latin typeface="Arial Narrow" pitchFamily="34" charset="0"/>
            </a:endParaRPr>
          </a:p>
          <a:p>
            <a:pPr>
              <a:spcBef>
                <a:spcPts val="0"/>
              </a:spcBef>
            </a:pPr>
            <a:endParaRPr lang="es-AR" sz="1800" dirty="0" smtClean="0">
              <a:latin typeface="Arial Narrow" pitchFamily="34" charset="0"/>
            </a:endParaRPr>
          </a:p>
        </p:txBody>
      </p:sp>
      <p:sp>
        <p:nvSpPr>
          <p:cNvPr id="4" name="3 Marcador de número de diapositiva"/>
          <p:cNvSpPr>
            <a:spLocks noGrp="1"/>
          </p:cNvSpPr>
          <p:nvPr>
            <p:ph type="sldNum" sz="quarter" idx="12"/>
          </p:nvPr>
        </p:nvSpPr>
        <p:spPr/>
        <p:txBody>
          <a:bodyPr/>
          <a:lstStyle/>
          <a:p>
            <a:fld id="{240D5ECE-8B49-45CD-BE81-EF81920D1969}" type="slidenum">
              <a:rPr lang="es-AR" smtClean="0"/>
              <a:pPr/>
              <a:t>11</a:t>
            </a:fld>
            <a:endParaRPr kumimoji="0" lang="es-AR" dirty="0"/>
          </a:p>
        </p:txBody>
      </p:sp>
      <p:sp>
        <p:nvSpPr>
          <p:cNvPr id="8" name="6 Marcador de contenido"/>
          <p:cNvSpPr txBox="1">
            <a:spLocks/>
          </p:cNvSpPr>
          <p:nvPr/>
        </p:nvSpPr>
        <p:spPr>
          <a:xfrm>
            <a:off x="1928794" y="5357826"/>
            <a:ext cx="6286544" cy="1357322"/>
          </a:xfrm>
          <a:prstGeom prst="rect">
            <a:avLst/>
          </a:prstGeom>
          <a:solidFill>
            <a:schemeClr val="accent6">
              <a:lumMod val="60000"/>
              <a:lumOff val="4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Aft>
                <a:spcPts val="0"/>
              </a:spcAft>
              <a:buClrTx/>
              <a:buSzTx/>
              <a:buFont typeface="Arial" pitchFamily="34" charset="0"/>
              <a:buNone/>
              <a:tabLst/>
              <a:defRPr/>
            </a:pPr>
            <a:r>
              <a:rPr kumimoji="0" lang="es-AR" sz="1800" b="1"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DESAFÍOS:</a:t>
            </a: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rPr>
              <a:t>Mejorar el accionar de todos los estamentos y niveles a</a:t>
            </a:r>
            <a:r>
              <a:rPr kumimoji="0" lang="es-AR" sz="1800" b="0" i="0" u="none" strike="noStrike" kern="1200" cap="none" spc="0" normalizeH="0" noProof="0" dirty="0" smtClean="0">
                <a:ln>
                  <a:noFill/>
                </a:ln>
                <a:solidFill>
                  <a:schemeClr val="tx1">
                    <a:lumMod val="85000"/>
                    <a:lumOff val="15000"/>
                  </a:schemeClr>
                </a:solidFill>
                <a:effectLst/>
                <a:uLnTx/>
                <a:uFillTx/>
                <a:latin typeface="Arial Narrow" pitchFamily="34" charset="0"/>
                <a:ea typeface="+mn-ea"/>
                <a:cs typeface="+mn-cs"/>
              </a:rPr>
              <a:t> la luz del organigrama y manual de funciones.</a:t>
            </a: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Reestructurar Secretaría dividiéndola por secciones y jornadas.</a:t>
            </a:r>
          </a:p>
          <a:p>
            <a:pPr marL="182563" marR="0" lvl="0" indent="-182563" algn="l" defTabSz="914400" rtl="0" eaLnBrk="1" fontAlgn="auto" latinLnBrk="0" hangingPunct="1">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Aplicar nuevo acuerdo de cotos.</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smtClean="0">
              <a:ln>
                <a:noFill/>
              </a:ln>
              <a:solidFill>
                <a:schemeClr val="tx1">
                  <a:lumMod val="85000"/>
                  <a:lumOff val="15000"/>
                </a:schemeClr>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endParaRPr kumimoji="0" lang="es-AR" sz="1800" b="0" i="0" u="none" strike="noStrike" kern="1200" cap="none" spc="0" normalizeH="0" baseline="0" noProof="0" dirty="0">
              <a:ln>
                <a:noFill/>
              </a:ln>
              <a:solidFill>
                <a:schemeClr val="tx1">
                  <a:lumMod val="85000"/>
                  <a:lumOff val="15000"/>
                </a:schemeClr>
              </a:solidFill>
              <a:effectLst/>
              <a:uLnTx/>
              <a:uFillTx/>
              <a:latin typeface="Arial Narrow" pitchFamily="34" charset="0"/>
              <a:ea typeface="+mn-ea"/>
              <a:cs typeface="+mn-cs"/>
            </a:endParaRPr>
          </a:p>
        </p:txBody>
      </p:sp>
      <p:sp>
        <p:nvSpPr>
          <p:cNvPr id="9" name="8 Botón de acción: Volver">
            <a:hlinkClick r:id="rId2" action="ppaction://hlinksldjump" highlightClick="1"/>
          </p:cNvPr>
          <p:cNvSpPr/>
          <p:nvPr/>
        </p:nvSpPr>
        <p:spPr>
          <a:xfrm>
            <a:off x="8429652" y="5929330"/>
            <a:ext cx="500066" cy="357190"/>
          </a:xfrm>
          <a:prstGeom prst="actionButtonRetur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dirty="0">
                <a:solidFill>
                  <a:schemeClr val="bg1"/>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es-ES" sz="3200" cap="none" dirty="0" smtClean="0">
                <a:solidFill>
                  <a:prstClr val="black">
                    <a:lumMod val="85000"/>
                    <a:lumOff val="15000"/>
                  </a:prstClr>
                </a:solidFill>
                <a:ea typeface="+mn-ea"/>
                <a:cs typeface="+mn-cs"/>
              </a:rPr>
              <a:t>ÁMBITO </a:t>
            </a:r>
            <a:r>
              <a:rPr lang="es-ES" sz="3200" b="0" cap="none" dirty="0" smtClean="0">
                <a:solidFill>
                  <a:prstClr val="black">
                    <a:lumMod val="50000"/>
                    <a:lumOff val="50000"/>
                  </a:prstClr>
                </a:solidFill>
                <a:ea typeface="+mn-ea"/>
                <a:cs typeface="+mn-cs"/>
              </a:rPr>
              <a:t>de los Departamentos</a:t>
            </a:r>
            <a:endParaRPr lang="es-ES" sz="32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a:xfrm>
            <a:off x="4500562" y="4929198"/>
            <a:ext cx="4110039" cy="642942"/>
          </a:xfrm>
        </p:spPr>
        <p:txBody>
          <a:bodyPr>
            <a:normAutofit/>
          </a:bodyPr>
          <a:lstStyle/>
          <a:p>
            <a:pPr lvl="0">
              <a:spcBef>
                <a:spcPts val="0"/>
              </a:spcBef>
            </a:pPr>
            <a:r>
              <a:rPr lang="es-ES" sz="1700" b="1" dirty="0" smtClean="0">
                <a:solidFill>
                  <a:prstClr val="black">
                    <a:lumMod val="75000"/>
                    <a:lumOff val="25000"/>
                  </a:prstClr>
                </a:solidFill>
              </a:rPr>
              <a:t>Accionar de los departamentos en función de las decisiones del Equipo Gestor</a:t>
            </a:r>
            <a:endParaRPr lang="es-ES" sz="1700" b="1" dirty="0">
              <a:solidFill>
                <a:prstClr val="black">
                  <a:lumMod val="75000"/>
                  <a:lumOff val="25000"/>
                </a:prstClr>
              </a:solidFill>
            </a:endParaRPr>
          </a:p>
        </p:txBody>
      </p:sp>
      <p:sp>
        <p:nvSpPr>
          <p:cNvPr id="7" name="6 Marcador de número de diapositiva"/>
          <p:cNvSpPr>
            <a:spLocks noGrp="1"/>
          </p:cNvSpPr>
          <p:nvPr>
            <p:ph type="sldNum" sz="quarter" idx="12"/>
          </p:nvPr>
        </p:nvSpPr>
        <p:spPr/>
        <p:txBody>
          <a:bodyPr/>
          <a:lstStyle/>
          <a:p>
            <a:fld id="{240D5ECE-8B49-45CD-BE81-EF81920D1969}" type="slidenum">
              <a:rPr lang="es-AR" smtClean="0"/>
              <a:pPr/>
              <a:t>12</a:t>
            </a:fld>
            <a:endParaRPr kumimoji="0" lang="es-AR"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b="1" smtClean="0"/>
              <a:t>VICERRECTORADO</a:t>
            </a:r>
            <a:endParaRPr lang="es-ES" b="1" dirty="0"/>
          </a:p>
        </p:txBody>
      </p:sp>
      <p:sp>
        <p:nvSpPr>
          <p:cNvPr id="6" name="5 Marcador de contenido"/>
          <p:cNvSpPr>
            <a:spLocks noGrp="1"/>
          </p:cNvSpPr>
          <p:nvPr>
            <p:ph sz="half" idx="1"/>
          </p:nvPr>
        </p:nvSpPr>
        <p:spPr>
          <a:xfrm>
            <a:off x="428596" y="1214422"/>
            <a:ext cx="3643338" cy="3971455"/>
          </a:xfrm>
        </p:spPr>
        <p:txBody>
          <a:bodyPr>
            <a:normAutofit/>
          </a:bodyPr>
          <a:lstStyle/>
          <a:p>
            <a:pPr>
              <a:spcBef>
                <a:spcPts val="0"/>
              </a:spcBef>
              <a:buNone/>
            </a:pPr>
            <a:r>
              <a:rPr lang="es-ES" sz="1700" b="1" dirty="0" smtClean="0"/>
              <a:t>NUESTROS PROBLEMAS:</a:t>
            </a:r>
          </a:p>
          <a:p>
            <a:pPr marL="263525" indent="-263525">
              <a:spcBef>
                <a:spcPts val="0"/>
              </a:spcBef>
              <a:buFont typeface="+mj-lt"/>
              <a:buAutoNum type="arabicPeriod"/>
            </a:pPr>
            <a:r>
              <a:rPr lang="es-ES" sz="1700" dirty="0" smtClean="0"/>
              <a:t>Escaso</a:t>
            </a:r>
            <a:r>
              <a:rPr sz="1700" smtClean="0"/>
              <a:t>  compromiso de los docentes, enmarcado en la deserción laboral.</a:t>
            </a:r>
          </a:p>
          <a:p>
            <a:pPr marL="263525" indent="-263525">
              <a:spcBef>
                <a:spcPts val="0"/>
              </a:spcBef>
              <a:buFont typeface="+mj-lt"/>
              <a:buAutoNum type="arabicPeriod"/>
            </a:pPr>
            <a:r>
              <a:rPr sz="1700" smtClean="0"/>
              <a:t>No se ha implementado aún un Plan de Capacitación.</a:t>
            </a:r>
          </a:p>
          <a:p>
            <a:pPr marL="263525" indent="-263525">
              <a:spcBef>
                <a:spcPts val="0"/>
              </a:spcBef>
              <a:buFont typeface="+mj-lt"/>
              <a:buAutoNum type="arabicPeriod"/>
            </a:pPr>
            <a:r>
              <a:rPr sz="1700" smtClean="0"/>
              <a:t>Inadecuado control del sistema disciplinario.</a:t>
            </a:r>
          </a:p>
          <a:p>
            <a:pPr marL="263525" indent="-263525">
              <a:spcBef>
                <a:spcPts val="0"/>
              </a:spcBef>
              <a:buFont typeface="+mj-lt"/>
              <a:buAutoNum type="arabicPeriod"/>
            </a:pPr>
            <a:r>
              <a:rPr sz="1700" smtClean="0"/>
              <a:t>Bajo rendimiento académico.</a:t>
            </a:r>
          </a:p>
          <a:p>
            <a:pPr marL="263525" indent="-263525">
              <a:spcBef>
                <a:spcPts val="0"/>
              </a:spcBef>
              <a:buFont typeface="+mj-lt"/>
              <a:buAutoNum type="arabicPeriod"/>
            </a:pPr>
            <a:r>
              <a:rPr lang="es-ES" sz="1700" dirty="0" smtClean="0"/>
              <a:t>Diversas i</a:t>
            </a:r>
            <a:r>
              <a:rPr sz="1700" smtClean="0"/>
              <a:t>nnovaciones y disposiciones desde el Ministerio de Educación</a:t>
            </a:r>
          </a:p>
          <a:p>
            <a:pPr>
              <a:spcBef>
                <a:spcPts val="0"/>
              </a:spcBef>
            </a:pPr>
            <a:endParaRPr lang="es-ES" sz="1700" dirty="0"/>
          </a:p>
        </p:txBody>
      </p:sp>
      <p:sp>
        <p:nvSpPr>
          <p:cNvPr id="7" name="6 Marcador de contenido"/>
          <p:cNvSpPr>
            <a:spLocks noGrp="1"/>
          </p:cNvSpPr>
          <p:nvPr>
            <p:ph sz="half" idx="2"/>
          </p:nvPr>
        </p:nvSpPr>
        <p:spPr>
          <a:xfrm>
            <a:off x="4357686" y="1214422"/>
            <a:ext cx="4395790" cy="3971454"/>
          </a:xfrm>
        </p:spPr>
        <p:txBody>
          <a:bodyPr>
            <a:noAutofit/>
          </a:bodyPr>
          <a:lstStyle/>
          <a:p>
            <a:pPr>
              <a:spcBef>
                <a:spcPts val="0"/>
              </a:spcBef>
              <a:buNone/>
            </a:pPr>
            <a:r>
              <a:rPr lang="es-ES" sz="1700" b="1" dirty="0" smtClean="0"/>
              <a:t>NUESTRAS SOLUCIONES:</a:t>
            </a:r>
          </a:p>
          <a:p>
            <a:pPr marL="263525" indent="-263525">
              <a:spcBef>
                <a:spcPts val="0"/>
              </a:spcBef>
              <a:buFont typeface="+mj-lt"/>
              <a:buAutoNum type="arabicPeriod"/>
            </a:pPr>
            <a:r>
              <a:rPr sz="1700" smtClean="0"/>
              <a:t>Buscar espacios de control sobre el accionar de los docentes en el aula.</a:t>
            </a:r>
          </a:p>
          <a:p>
            <a:pPr marL="263525" indent="-263525">
              <a:spcBef>
                <a:spcPts val="0"/>
              </a:spcBef>
              <a:buFont typeface="+mj-lt"/>
              <a:buAutoNum type="arabicPeriod"/>
            </a:pPr>
            <a:r>
              <a:rPr sz="1700" smtClean="0"/>
              <a:t>Buscar entre la instituciones amigas y colaboradores docentes referidos a manera de continguencia.</a:t>
            </a:r>
          </a:p>
          <a:p>
            <a:pPr marL="263525" indent="-263525">
              <a:spcBef>
                <a:spcPts val="0"/>
              </a:spcBef>
              <a:buFont typeface="+mj-lt"/>
              <a:buAutoNum type="arabicPeriod"/>
            </a:pPr>
            <a:r>
              <a:rPr sz="1700" smtClean="0"/>
              <a:t>Consensuar con  el CONESSCC para aplicar un Plan de capacitacion acorde a los SSCC.</a:t>
            </a:r>
          </a:p>
          <a:p>
            <a:pPr marL="263525" indent="-263525">
              <a:spcBef>
                <a:spcPts val="0"/>
              </a:spcBef>
              <a:buFont typeface="+mj-lt"/>
              <a:buAutoNum type="arabicPeriod"/>
            </a:pPr>
            <a:r>
              <a:rPr sz="1700" smtClean="0"/>
              <a:t>Retrolaimerntación permanente con los docentes involucrados, poca receptividad de parte de los mismos.</a:t>
            </a:r>
          </a:p>
          <a:p>
            <a:pPr marL="263525" indent="-263525">
              <a:spcBef>
                <a:spcPts val="0"/>
              </a:spcBef>
              <a:buFont typeface="+mj-lt"/>
              <a:buAutoNum type="arabicPeriod"/>
            </a:pPr>
            <a:r>
              <a:rPr lang="es-ES" sz="1700" dirty="0" smtClean="0"/>
              <a:t>P</a:t>
            </a:r>
            <a:r>
              <a:rPr sz="1700" smtClean="0"/>
              <a:t>lan de acción con recuperación académica dentro del horario del docente.</a:t>
            </a:r>
          </a:p>
          <a:p>
            <a:pPr marL="263525" indent="-263525">
              <a:spcBef>
                <a:spcPts val="0"/>
              </a:spcBef>
              <a:buFont typeface="+mj-lt"/>
              <a:buAutoNum type="arabicPeriod"/>
            </a:pPr>
            <a:r>
              <a:rPr sz="1700" smtClean="0"/>
              <a:t>Aplicación y atención oportuna de los requerimientos del Ministerio de Educación.</a:t>
            </a:r>
          </a:p>
        </p:txBody>
      </p:sp>
      <p:sp>
        <p:nvSpPr>
          <p:cNvPr id="4" name="3 Marcador de número de diapositiva"/>
          <p:cNvSpPr>
            <a:spLocks noGrp="1"/>
          </p:cNvSpPr>
          <p:nvPr>
            <p:ph type="sldNum" sz="quarter" idx="12"/>
          </p:nvPr>
        </p:nvSpPr>
        <p:spPr/>
        <p:txBody>
          <a:bodyPr/>
          <a:lstStyle/>
          <a:p>
            <a:fld id="{240D5ECE-8B49-45CD-BE81-EF81920D1969}" type="slidenum">
              <a:rPr lang="es-ES" smtClean="0"/>
              <a:pPr/>
              <a:t>13</a:t>
            </a:fld>
            <a:endParaRPr kumimoji="0" lang="es-ES"/>
          </a:p>
        </p:txBody>
      </p:sp>
      <p:sp>
        <p:nvSpPr>
          <p:cNvPr id="9" name="8 CuadroTexto"/>
          <p:cNvSpPr txBox="1"/>
          <p:nvPr/>
        </p:nvSpPr>
        <p:spPr>
          <a:xfrm>
            <a:off x="1857356" y="5429264"/>
            <a:ext cx="6429420" cy="1200329"/>
          </a:xfrm>
          <a:prstGeom prst="rect">
            <a:avLst/>
          </a:prstGeom>
          <a:solidFill>
            <a:schemeClr val="accent1">
              <a:lumMod val="60000"/>
              <a:lumOff val="40000"/>
            </a:schemeClr>
          </a:solidFill>
        </p:spPr>
        <p:txBody>
          <a:bodyPr wrap="square" rtlCol="0">
            <a:spAutoFit/>
          </a:bodyPr>
          <a:lstStyle/>
          <a:p>
            <a:pPr>
              <a:spcBef>
                <a:spcPts val="0"/>
              </a:spcBef>
              <a:buNone/>
            </a:pPr>
            <a:r>
              <a:rPr b="1" smtClean="0"/>
              <a:t>DESAFÍOS:</a:t>
            </a:r>
          </a:p>
          <a:p>
            <a:pPr marL="263525" indent="-263525">
              <a:spcBef>
                <a:spcPts val="0"/>
              </a:spcBef>
              <a:buFont typeface="+mj-lt"/>
              <a:buAutoNum type="arabicPeriod"/>
            </a:pPr>
            <a:r>
              <a:rPr lang="es-ES" dirty="0" smtClean="0"/>
              <a:t>Finalizar el año escolar con el éxito previsto.</a:t>
            </a:r>
          </a:p>
          <a:p>
            <a:pPr marL="263525" indent="-263525">
              <a:spcBef>
                <a:spcPts val="0"/>
              </a:spcBef>
              <a:buFont typeface="+mj-lt"/>
              <a:buAutoNum type="arabicPeriod"/>
            </a:pPr>
            <a:r>
              <a:rPr smtClean="0"/>
              <a:t>Iniciar el año escolar 2014-2015 con previsión, organización y la aplicación que el prestigio de la Institución nos impone.</a:t>
            </a:r>
            <a:endParaRPr lang="es-E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b="1" smtClean="0"/>
              <a:t>DEPARTAMENTO DE CONSEJERÍA ESTUDIANTIL</a:t>
            </a:r>
            <a:endParaRPr lang="es-ES" b="1" dirty="0"/>
          </a:p>
        </p:txBody>
      </p:sp>
      <p:sp>
        <p:nvSpPr>
          <p:cNvPr id="6" name="5 Marcador de contenido"/>
          <p:cNvSpPr>
            <a:spLocks noGrp="1"/>
          </p:cNvSpPr>
          <p:nvPr>
            <p:ph sz="half" idx="1"/>
          </p:nvPr>
        </p:nvSpPr>
        <p:spPr>
          <a:xfrm>
            <a:off x="457200" y="1071546"/>
            <a:ext cx="2828916" cy="4576311"/>
          </a:xfrm>
        </p:spPr>
        <p:txBody>
          <a:bodyPr>
            <a:normAutofit/>
          </a:bodyPr>
          <a:lstStyle/>
          <a:p>
            <a:pPr>
              <a:spcBef>
                <a:spcPts val="0"/>
              </a:spcBef>
              <a:buNone/>
            </a:pPr>
            <a:r>
              <a:rPr lang="es-ES" sz="1600" b="1" dirty="0" smtClean="0"/>
              <a:t>NUESTROS PROBLEMAS:</a:t>
            </a:r>
          </a:p>
          <a:p>
            <a:pPr marL="263525" indent="-263525">
              <a:spcBef>
                <a:spcPts val="0"/>
              </a:spcBef>
              <a:buFont typeface="+mj-lt"/>
              <a:buAutoNum type="arabicPeriod"/>
            </a:pPr>
            <a:r>
              <a:rPr sz="1600" smtClean="0"/>
              <a:t>Estudiantes con Necesidades Educativas Especiales.</a:t>
            </a:r>
          </a:p>
          <a:p>
            <a:pPr marL="263525" indent="-263525">
              <a:spcBef>
                <a:spcPts val="0"/>
              </a:spcBef>
              <a:buFont typeface="+mj-lt"/>
              <a:buAutoNum type="arabicPeriod"/>
            </a:pPr>
            <a:r>
              <a:rPr sz="1600" smtClean="0"/>
              <a:t>Ingreso a las universidades  (SNNA).</a:t>
            </a:r>
          </a:p>
          <a:p>
            <a:pPr marL="263525" indent="-263525">
              <a:spcBef>
                <a:spcPts val="0"/>
              </a:spcBef>
              <a:buFont typeface="+mj-lt"/>
              <a:buAutoNum type="arabicPeriod"/>
            </a:pPr>
            <a:r>
              <a:rPr sz="1600" smtClean="0"/>
              <a:t>Prevensión al acoso escolar </a:t>
            </a:r>
            <a:r>
              <a:rPr lang="es-ES" sz="1600" dirty="0" smtClean="0"/>
              <a:t>–</a:t>
            </a:r>
            <a:r>
              <a:rPr sz="1600" smtClean="0"/>
              <a:t> Bullying.</a:t>
            </a:r>
          </a:p>
          <a:p>
            <a:pPr marL="263525" indent="-263525">
              <a:spcBef>
                <a:spcPts val="0"/>
              </a:spcBef>
              <a:buFont typeface="+mj-lt"/>
              <a:buAutoNum type="arabicPeriod"/>
            </a:pPr>
            <a:r>
              <a:rPr sz="1600" smtClean="0"/>
              <a:t>Problemas familiares.</a:t>
            </a:r>
          </a:p>
          <a:p>
            <a:pPr marL="263525" indent="-263525">
              <a:spcBef>
                <a:spcPts val="0"/>
              </a:spcBef>
              <a:buFont typeface="+mj-lt"/>
              <a:buAutoNum type="arabicPeriod"/>
            </a:pPr>
            <a:r>
              <a:rPr lang="es-ES" sz="1600" dirty="0" smtClean="0"/>
              <a:t>E</a:t>
            </a:r>
            <a:r>
              <a:rPr sz="1600" smtClean="0"/>
              <a:t>mbarazos adolescente.</a:t>
            </a:r>
          </a:p>
          <a:p>
            <a:pPr marL="263525" indent="-263525">
              <a:spcBef>
                <a:spcPts val="0"/>
              </a:spcBef>
              <a:buFont typeface="+mj-lt"/>
              <a:buAutoNum type="arabicPeriod"/>
            </a:pPr>
            <a:r>
              <a:rPr lang="es-ES" sz="1600" dirty="0" smtClean="0"/>
              <a:t>D</a:t>
            </a:r>
            <a:r>
              <a:rPr sz="1600" smtClean="0"/>
              <a:t>eserción estudiantil.</a:t>
            </a:r>
          </a:p>
          <a:p>
            <a:pPr marL="263525" indent="-263525">
              <a:spcBef>
                <a:spcPts val="0"/>
              </a:spcBef>
              <a:buFont typeface="+mj-lt"/>
              <a:buAutoNum type="arabicPeriod"/>
            </a:pPr>
            <a:r>
              <a:rPr lang="es-ES" sz="1600" dirty="0" smtClean="0"/>
              <a:t>B</a:t>
            </a:r>
            <a:r>
              <a:rPr sz="1600" smtClean="0"/>
              <a:t>ajo rendimiento académico.</a:t>
            </a:r>
          </a:p>
          <a:p>
            <a:pPr marL="263525" indent="-263525">
              <a:spcBef>
                <a:spcPts val="0"/>
              </a:spcBef>
              <a:buFont typeface="+mj-lt"/>
              <a:buAutoNum type="arabicPeriod"/>
            </a:pPr>
            <a:r>
              <a:rPr sz="1600" smtClean="0"/>
              <a:t>Falta de Trabajadora Social.</a:t>
            </a:r>
          </a:p>
          <a:p>
            <a:pPr marL="263525" indent="-263525">
              <a:spcBef>
                <a:spcPts val="0"/>
              </a:spcBef>
              <a:buFont typeface="+mj-lt"/>
              <a:buAutoNum type="arabicPeriod"/>
            </a:pPr>
            <a:r>
              <a:rPr sz="1600" smtClean="0"/>
              <a:t>Falta de una hoja de ruta para  monitoreo de los procesos.</a:t>
            </a:r>
          </a:p>
          <a:p>
            <a:pPr>
              <a:spcBef>
                <a:spcPts val="0"/>
              </a:spcBef>
            </a:pPr>
            <a:endParaRPr lang="es-ES" sz="1600" dirty="0"/>
          </a:p>
        </p:txBody>
      </p:sp>
      <p:sp>
        <p:nvSpPr>
          <p:cNvPr id="7" name="6 Marcador de contenido"/>
          <p:cNvSpPr>
            <a:spLocks noGrp="1"/>
          </p:cNvSpPr>
          <p:nvPr>
            <p:ph sz="half" idx="2"/>
          </p:nvPr>
        </p:nvSpPr>
        <p:spPr>
          <a:xfrm>
            <a:off x="3357554" y="1071546"/>
            <a:ext cx="5324484" cy="4576308"/>
          </a:xfrm>
        </p:spPr>
        <p:txBody>
          <a:bodyPr>
            <a:normAutofit/>
          </a:bodyPr>
          <a:lstStyle/>
          <a:p>
            <a:pPr>
              <a:spcBef>
                <a:spcPts val="0"/>
              </a:spcBef>
              <a:buNone/>
            </a:pPr>
            <a:r>
              <a:rPr lang="es-ES" sz="1600" b="1" dirty="0" smtClean="0"/>
              <a:t>NUESTRAS SOLUCIONES:</a:t>
            </a:r>
          </a:p>
          <a:p>
            <a:pPr marL="263525" indent="-263525">
              <a:spcBef>
                <a:spcPts val="0"/>
              </a:spcBef>
              <a:buFont typeface="+mj-lt"/>
              <a:buAutoNum type="arabicPeriod"/>
            </a:pPr>
            <a:r>
              <a:rPr sz="1600" smtClean="0"/>
              <a:t>Aplicación de proceso con profesores, atención a estudiantes, padres de familia. </a:t>
            </a:r>
          </a:p>
          <a:p>
            <a:pPr marL="263525" indent="-263525">
              <a:spcBef>
                <a:spcPts val="0"/>
              </a:spcBef>
              <a:buFont typeface="+mj-lt"/>
              <a:buAutoNum type="arabicPeriod"/>
            </a:pPr>
            <a:r>
              <a:rPr lang="es-ES" sz="1600" dirty="0" smtClean="0"/>
              <a:t>O</a:t>
            </a:r>
            <a:r>
              <a:rPr sz="1600" smtClean="0"/>
              <a:t>rientación vocacional, preparación  pruebas SNNA. Convenio preuniversitario.</a:t>
            </a:r>
          </a:p>
          <a:p>
            <a:pPr marL="263525" indent="-263525">
              <a:spcBef>
                <a:spcPts val="0"/>
              </a:spcBef>
              <a:buFont typeface="+mj-lt"/>
              <a:buAutoNum type="arabicPeriod"/>
            </a:pPr>
            <a:r>
              <a:rPr sz="1600" smtClean="0"/>
              <a:t>Creación del proyecto, talleres. B. Inferior.</a:t>
            </a:r>
          </a:p>
          <a:p>
            <a:pPr marL="263525" indent="-263525">
              <a:spcBef>
                <a:spcPts val="0"/>
              </a:spcBef>
              <a:buFont typeface="+mj-lt"/>
              <a:buAutoNum type="arabicPeriod"/>
            </a:pPr>
            <a:r>
              <a:rPr sz="1600" smtClean="0"/>
              <a:t>Escuela para Padres. Apoyo de Dr. Geoanni  Izquierdo, consejero familiar.</a:t>
            </a:r>
          </a:p>
          <a:p>
            <a:pPr marL="263525" indent="-263525">
              <a:spcBef>
                <a:spcPts val="0"/>
              </a:spcBef>
              <a:buFont typeface="+mj-lt"/>
              <a:buAutoNum type="arabicPeriod"/>
            </a:pPr>
            <a:r>
              <a:rPr sz="1600" smtClean="0"/>
              <a:t>Implementación proyecto, acuerdo  067 (derecho a la educación).</a:t>
            </a:r>
          </a:p>
          <a:p>
            <a:pPr marL="263525" indent="-263525">
              <a:spcBef>
                <a:spcPts val="0"/>
              </a:spcBef>
              <a:buFont typeface="+mj-lt"/>
              <a:buAutoNum type="arabicPeriod"/>
            </a:pPr>
            <a:r>
              <a:rPr sz="1600" smtClean="0"/>
              <a:t>Creación de ficha de control.</a:t>
            </a:r>
          </a:p>
          <a:p>
            <a:pPr marL="263525" indent="-263525">
              <a:spcBef>
                <a:spcPts val="0"/>
              </a:spcBef>
              <a:buFont typeface="+mj-lt"/>
              <a:buAutoNum type="arabicPeriod"/>
            </a:pPr>
            <a:r>
              <a:rPr sz="1600" smtClean="0"/>
              <a:t>Trabajo con tutores y PP FF en la gfeneración de hábitos de estudio y conducta.</a:t>
            </a:r>
          </a:p>
          <a:p>
            <a:pPr marL="263525" indent="-263525">
              <a:spcBef>
                <a:spcPts val="0"/>
              </a:spcBef>
              <a:buFont typeface="+mj-lt"/>
              <a:buAutoNum type="arabicPeriod"/>
            </a:pPr>
            <a:r>
              <a:rPr sz="1600" smtClean="0"/>
              <a:t>Implementación de la Trabajadora Social Institucional.</a:t>
            </a:r>
          </a:p>
          <a:p>
            <a:pPr marL="263525" indent="-263525">
              <a:spcBef>
                <a:spcPts val="0"/>
              </a:spcBef>
              <a:buFont typeface="+mj-lt"/>
              <a:buAutoNum type="arabicPeriod"/>
            </a:pPr>
            <a:r>
              <a:rPr sz="1600" smtClean="0"/>
              <a:t>Empoderamiento de roles y funciones en la U. Educativa; creación de protocolos.</a:t>
            </a:r>
          </a:p>
        </p:txBody>
      </p:sp>
      <p:sp>
        <p:nvSpPr>
          <p:cNvPr id="4" name="3 Marcador de número de diapositiva"/>
          <p:cNvSpPr>
            <a:spLocks noGrp="1"/>
          </p:cNvSpPr>
          <p:nvPr>
            <p:ph type="sldNum" sz="quarter" idx="12"/>
          </p:nvPr>
        </p:nvSpPr>
        <p:spPr/>
        <p:txBody>
          <a:bodyPr/>
          <a:lstStyle/>
          <a:p>
            <a:fld id="{240D5ECE-8B49-45CD-BE81-EF81920D1969}" type="slidenum">
              <a:rPr lang="es-ES" smtClean="0"/>
              <a:pPr/>
              <a:t>14</a:t>
            </a:fld>
            <a:endParaRPr kumimoji="0" lang="es-ES"/>
          </a:p>
        </p:txBody>
      </p:sp>
      <p:sp>
        <p:nvSpPr>
          <p:cNvPr id="9" name="8 CuadroTexto"/>
          <p:cNvSpPr txBox="1"/>
          <p:nvPr/>
        </p:nvSpPr>
        <p:spPr>
          <a:xfrm>
            <a:off x="1928794" y="5072074"/>
            <a:ext cx="6429420" cy="1569660"/>
          </a:xfrm>
          <a:prstGeom prst="rect">
            <a:avLst/>
          </a:prstGeom>
          <a:solidFill>
            <a:schemeClr val="accent1">
              <a:lumMod val="60000"/>
              <a:lumOff val="40000"/>
            </a:schemeClr>
          </a:solidFill>
        </p:spPr>
        <p:txBody>
          <a:bodyPr wrap="square" rtlCol="0">
            <a:spAutoFit/>
          </a:bodyPr>
          <a:lstStyle/>
          <a:p>
            <a:pPr>
              <a:spcBef>
                <a:spcPts val="0"/>
              </a:spcBef>
              <a:buNone/>
            </a:pPr>
            <a:r>
              <a:rPr sz="1600" b="1" smtClean="0"/>
              <a:t>DESAFÍOS:</a:t>
            </a:r>
          </a:p>
          <a:p>
            <a:pPr marL="263525" indent="-263525">
              <a:spcBef>
                <a:spcPts val="0"/>
              </a:spcBef>
              <a:buFont typeface="+mj-lt"/>
              <a:buAutoNum type="arabicPeriod"/>
            </a:pPr>
            <a:r>
              <a:rPr lang="es-ES" sz="1600" dirty="0" smtClean="0"/>
              <a:t>Mejorar</a:t>
            </a:r>
            <a:r>
              <a:rPr sz="1600" smtClean="0"/>
              <a:t> el proceso de adpataciones curriculares (lineamientos del ME. )</a:t>
            </a:r>
          </a:p>
          <a:p>
            <a:pPr marL="263525" indent="-263525">
              <a:spcBef>
                <a:spcPts val="0"/>
              </a:spcBef>
              <a:buFont typeface="+mj-lt"/>
              <a:buAutoNum type="arabicPeriod"/>
            </a:pPr>
            <a:r>
              <a:rPr sz="1600" smtClean="0"/>
              <a:t>Seguimiento de egresados.</a:t>
            </a:r>
          </a:p>
          <a:p>
            <a:pPr marL="263525" indent="-263525">
              <a:spcBef>
                <a:spcPts val="0"/>
              </a:spcBef>
              <a:buFont typeface="+mj-lt"/>
              <a:buAutoNum type="arabicPeriod"/>
            </a:pPr>
            <a:r>
              <a:rPr sz="1600" smtClean="0"/>
              <a:t>Mantener Escuela para Padres y crear Escuela para Hijos.</a:t>
            </a:r>
          </a:p>
          <a:p>
            <a:pPr marL="263525" indent="-263525">
              <a:spcBef>
                <a:spcPts val="0"/>
              </a:spcBef>
              <a:buFont typeface="+mj-lt"/>
              <a:buAutoNum type="arabicPeriod"/>
            </a:pPr>
            <a:r>
              <a:rPr sz="1600" smtClean="0"/>
              <a:t>Implementación de A</a:t>
            </a:r>
            <a:r>
              <a:rPr lang="es-ES" sz="1600" dirty="0" smtClean="0"/>
              <a:t>u</a:t>
            </a:r>
            <a:r>
              <a:rPr sz="1600" smtClean="0"/>
              <a:t>la de Recursos Psicopedagógicos.</a:t>
            </a:r>
          </a:p>
          <a:p>
            <a:pPr marL="263525" indent="-263525">
              <a:spcBef>
                <a:spcPts val="0"/>
              </a:spcBef>
              <a:buFont typeface="+mj-lt"/>
              <a:buAutoNum type="arabicPeriod"/>
            </a:pPr>
            <a:r>
              <a:rPr sz="1600" smtClean="0"/>
              <a:t>Crear proceso, protocolos, proyectos y campo de acción de la T. Social.</a:t>
            </a:r>
            <a:endParaRPr lang="es-ES" sz="16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b="1" smtClean="0"/>
              <a:t>DEPARTAMENTO DE  INSPECCIÓN</a:t>
            </a:r>
            <a:endParaRPr lang="es-ES" b="1" dirty="0"/>
          </a:p>
        </p:txBody>
      </p:sp>
      <p:sp>
        <p:nvSpPr>
          <p:cNvPr id="6" name="5 Marcador de contenido"/>
          <p:cNvSpPr>
            <a:spLocks noGrp="1"/>
          </p:cNvSpPr>
          <p:nvPr>
            <p:ph sz="half" idx="1"/>
          </p:nvPr>
        </p:nvSpPr>
        <p:spPr>
          <a:xfrm>
            <a:off x="428596" y="1214422"/>
            <a:ext cx="3643338" cy="3971455"/>
          </a:xfrm>
        </p:spPr>
        <p:txBody>
          <a:bodyPr>
            <a:normAutofit/>
          </a:bodyPr>
          <a:lstStyle/>
          <a:p>
            <a:pPr>
              <a:spcBef>
                <a:spcPts val="0"/>
              </a:spcBef>
              <a:buNone/>
            </a:pPr>
            <a:r>
              <a:rPr lang="es-ES" sz="1700" b="1" dirty="0" smtClean="0"/>
              <a:t>NUESTROS PROBLEMAS:</a:t>
            </a:r>
          </a:p>
          <a:p>
            <a:pPr marL="263525" indent="-263525">
              <a:spcBef>
                <a:spcPts val="0"/>
              </a:spcBef>
              <a:buFont typeface="+mj-lt"/>
              <a:buAutoNum type="arabicPeriod"/>
            </a:pPr>
            <a:r>
              <a:rPr sz="1700" dirty="0" smtClean="0"/>
              <a:t>Personal Docente no empoderado de su rol y del carisma sagrados corazones.</a:t>
            </a:r>
          </a:p>
          <a:p>
            <a:pPr marL="263525" indent="-263525">
              <a:spcBef>
                <a:spcPts val="0"/>
              </a:spcBef>
              <a:buFont typeface="+mj-lt"/>
              <a:buAutoNum type="arabicPeriod"/>
            </a:pPr>
            <a:r>
              <a:rPr sz="1700" dirty="0" smtClean="0"/>
              <a:t>Personal docente que no llega  constituirse en ejemplo de responsabilidad, trabajo y fe en los estudiantes.</a:t>
            </a:r>
          </a:p>
          <a:p>
            <a:pPr marL="263525" indent="-263525">
              <a:spcBef>
                <a:spcPts val="0"/>
              </a:spcBef>
              <a:buFont typeface="+mj-lt"/>
              <a:buAutoNum type="arabicPeriod"/>
            </a:pPr>
            <a:r>
              <a:rPr sz="1700" dirty="0" smtClean="0"/>
              <a:t>Estudiantes renuentes a acatar normas y reglas , en especial en lo referente </a:t>
            </a:r>
            <a:r>
              <a:rPr sz="1700" smtClean="0"/>
              <a:t>al uniforme </a:t>
            </a:r>
            <a:r>
              <a:rPr sz="1700" dirty="0" smtClean="0"/>
              <a:t>y peinado.</a:t>
            </a:r>
          </a:p>
          <a:p>
            <a:pPr marL="263525" indent="-263525">
              <a:spcBef>
                <a:spcPts val="0"/>
              </a:spcBef>
              <a:buFont typeface="+mj-lt"/>
              <a:buAutoNum type="arabicPeriod"/>
            </a:pPr>
            <a:r>
              <a:rPr sz="1700" dirty="0" smtClean="0"/>
              <a:t>Identificado grupo de estudiantes que se atrasan sistemáticamente.</a:t>
            </a:r>
          </a:p>
          <a:p>
            <a:pPr>
              <a:spcBef>
                <a:spcPts val="0"/>
              </a:spcBef>
            </a:pPr>
            <a:endParaRPr lang="es-ES" sz="1700" dirty="0"/>
          </a:p>
        </p:txBody>
      </p:sp>
      <p:sp>
        <p:nvSpPr>
          <p:cNvPr id="7" name="6 Marcador de contenido"/>
          <p:cNvSpPr>
            <a:spLocks noGrp="1"/>
          </p:cNvSpPr>
          <p:nvPr>
            <p:ph sz="half" idx="2"/>
          </p:nvPr>
        </p:nvSpPr>
        <p:spPr>
          <a:xfrm>
            <a:off x="4357686" y="1214422"/>
            <a:ext cx="4395790" cy="3971454"/>
          </a:xfrm>
        </p:spPr>
        <p:txBody>
          <a:bodyPr>
            <a:noAutofit/>
          </a:bodyPr>
          <a:lstStyle/>
          <a:p>
            <a:pPr>
              <a:spcBef>
                <a:spcPts val="0"/>
              </a:spcBef>
              <a:buNone/>
            </a:pPr>
            <a:r>
              <a:rPr lang="es-ES" sz="1700" b="1" dirty="0" smtClean="0"/>
              <a:t>NUESTRAS SOLUCIONES:</a:t>
            </a:r>
          </a:p>
          <a:p>
            <a:pPr marL="263525" indent="-263525">
              <a:spcBef>
                <a:spcPts val="0"/>
              </a:spcBef>
              <a:buFont typeface="+mj-lt"/>
              <a:buAutoNum type="arabicPeriod"/>
            </a:pPr>
            <a:r>
              <a:rPr sz="1700" dirty="0" smtClean="0"/>
              <a:t>Mejor y mayor control sobre el accionar de los docentes en el aula.</a:t>
            </a:r>
          </a:p>
          <a:p>
            <a:pPr marL="263525" indent="-263525">
              <a:spcBef>
                <a:spcPts val="0"/>
              </a:spcBef>
              <a:buFont typeface="+mj-lt"/>
              <a:buAutoNum type="arabicPeriod"/>
            </a:pPr>
            <a:r>
              <a:rPr lang="es-ES" sz="1700" dirty="0" smtClean="0"/>
              <a:t>E</a:t>
            </a:r>
            <a:r>
              <a:rPr sz="1700" dirty="0" smtClean="0"/>
              <a:t>ntrega de reporte diario de novedades con docentes al Rectorado.</a:t>
            </a:r>
          </a:p>
          <a:p>
            <a:pPr marL="263525" indent="-263525">
              <a:spcBef>
                <a:spcPts val="0"/>
              </a:spcBef>
              <a:buFont typeface="+mj-lt"/>
              <a:buAutoNum type="arabicPeriod"/>
            </a:pPr>
            <a:r>
              <a:rPr sz="1700" dirty="0" smtClean="0"/>
              <a:t>Reflexión conjunta entre autoridades y docentes a fin de que mejoren su desempeño.</a:t>
            </a:r>
          </a:p>
          <a:p>
            <a:pPr marL="263525" indent="-263525">
              <a:spcBef>
                <a:spcPts val="0"/>
              </a:spcBef>
              <a:buFont typeface="+mj-lt"/>
              <a:buAutoNum type="arabicPeriod"/>
            </a:pPr>
            <a:r>
              <a:rPr sz="1700" dirty="0" smtClean="0"/>
              <a:t>Implementación de la estrategia Mediación de Conflictos  para llegar a acuerdos con padres de familia y estudiantes a fin de lograr un mejoramiento del desempeño estudiantil, a partir del trabajo en equipo</a:t>
            </a:r>
          </a:p>
          <a:p>
            <a:pPr marL="263525" indent="-263525">
              <a:spcBef>
                <a:spcPts val="0"/>
              </a:spcBef>
              <a:buFont typeface="+mj-lt"/>
              <a:buAutoNum type="arabicPeriod"/>
            </a:pPr>
            <a:endParaRPr sz="1700" dirty="0" smtClean="0"/>
          </a:p>
        </p:txBody>
      </p:sp>
      <p:sp>
        <p:nvSpPr>
          <p:cNvPr id="4" name="3 Marcador de número de diapositiva"/>
          <p:cNvSpPr>
            <a:spLocks noGrp="1"/>
          </p:cNvSpPr>
          <p:nvPr>
            <p:ph type="sldNum" sz="quarter" idx="12"/>
          </p:nvPr>
        </p:nvSpPr>
        <p:spPr/>
        <p:txBody>
          <a:bodyPr/>
          <a:lstStyle/>
          <a:p>
            <a:fld id="{240D5ECE-8B49-45CD-BE81-EF81920D1969}" type="slidenum">
              <a:rPr lang="es-ES" smtClean="0"/>
              <a:pPr/>
              <a:t>15</a:t>
            </a:fld>
            <a:endParaRPr kumimoji="0" lang="es-ES"/>
          </a:p>
        </p:txBody>
      </p:sp>
      <p:sp>
        <p:nvSpPr>
          <p:cNvPr id="9" name="8 CuadroTexto"/>
          <p:cNvSpPr txBox="1"/>
          <p:nvPr/>
        </p:nvSpPr>
        <p:spPr>
          <a:xfrm>
            <a:off x="1857356" y="5429264"/>
            <a:ext cx="6429420" cy="1200329"/>
          </a:xfrm>
          <a:prstGeom prst="rect">
            <a:avLst/>
          </a:prstGeom>
          <a:solidFill>
            <a:schemeClr val="accent1">
              <a:lumMod val="60000"/>
              <a:lumOff val="40000"/>
            </a:schemeClr>
          </a:solidFill>
        </p:spPr>
        <p:txBody>
          <a:bodyPr wrap="square" rtlCol="0">
            <a:spAutoFit/>
          </a:bodyPr>
          <a:lstStyle/>
          <a:p>
            <a:pPr>
              <a:spcBef>
                <a:spcPts val="0"/>
              </a:spcBef>
              <a:buNone/>
            </a:pPr>
            <a:r>
              <a:rPr b="1" smtClean="0"/>
              <a:t>DESAFÍOS:</a:t>
            </a:r>
          </a:p>
          <a:p>
            <a:pPr marL="263525" indent="-263525">
              <a:spcBef>
                <a:spcPts val="0"/>
              </a:spcBef>
              <a:buFont typeface="+mj-lt"/>
              <a:buAutoNum type="arabicPeriod"/>
            </a:pPr>
            <a:r>
              <a:rPr lang="es-ES" dirty="0" smtClean="0"/>
              <a:t>Buscar el sentirnos más identificados con la espiritualidad SS CC</a:t>
            </a:r>
            <a:r>
              <a:rPr smtClean="0"/>
              <a:t>., a fin de constituirnos en testimonio de amor espiritual y fomentar un agradable clima laboral</a:t>
            </a:r>
            <a:endParaRPr lang="es-E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dirty="0" smtClean="0"/>
              <a:t>SECRETARÍA GENERAL</a:t>
            </a:r>
            <a:endParaRPr lang="es-ES" b="1" dirty="0"/>
          </a:p>
        </p:txBody>
      </p:sp>
      <p:sp>
        <p:nvSpPr>
          <p:cNvPr id="6" name="5 Marcador de contenido"/>
          <p:cNvSpPr>
            <a:spLocks noGrp="1"/>
          </p:cNvSpPr>
          <p:nvPr>
            <p:ph sz="half" idx="1"/>
          </p:nvPr>
        </p:nvSpPr>
        <p:spPr>
          <a:xfrm>
            <a:off x="428596" y="1214422"/>
            <a:ext cx="3643338" cy="3971455"/>
          </a:xfrm>
        </p:spPr>
        <p:txBody>
          <a:bodyPr>
            <a:normAutofit/>
          </a:bodyPr>
          <a:lstStyle/>
          <a:p>
            <a:pPr>
              <a:spcBef>
                <a:spcPts val="0"/>
              </a:spcBef>
              <a:buNone/>
            </a:pPr>
            <a:r>
              <a:rPr lang="es-ES" sz="1700" b="1" dirty="0" smtClean="0"/>
              <a:t>NUESTROS PROBLEMAS:</a:t>
            </a:r>
          </a:p>
          <a:p>
            <a:pPr marL="263525" indent="-263525">
              <a:spcBef>
                <a:spcPts val="0"/>
              </a:spcBef>
              <a:buFont typeface="+mj-lt"/>
              <a:buAutoNum type="arabicPeriod"/>
            </a:pPr>
            <a:r>
              <a:rPr sz="1700" smtClean="0"/>
              <a:t>Tramitación desde el año anterior.</a:t>
            </a:r>
            <a:endParaRPr lang="es-ES" sz="1700" dirty="0" smtClean="0"/>
          </a:p>
          <a:p>
            <a:pPr marL="263525" indent="-263525">
              <a:spcBef>
                <a:spcPts val="0"/>
              </a:spcBef>
              <a:buFont typeface="+mj-lt"/>
              <a:buAutoNum type="arabicPeriod"/>
            </a:pPr>
            <a:r>
              <a:rPr lang="es-ES" sz="1700" dirty="0" smtClean="0"/>
              <a:t>F</a:t>
            </a:r>
            <a:r>
              <a:rPr sz="1700" smtClean="0"/>
              <a:t>alta de información, coordinación y buena comunicación con la Distrtal de Educación 4.</a:t>
            </a:r>
          </a:p>
          <a:p>
            <a:pPr marL="263525" indent="-263525">
              <a:spcBef>
                <a:spcPts val="0"/>
              </a:spcBef>
              <a:buFont typeface="+mj-lt"/>
              <a:buAutoNum type="arabicPeriod"/>
            </a:pPr>
            <a:r>
              <a:rPr sz="1700" smtClean="0"/>
              <a:t>Disposiciones a destiempo  desde la Distrital.</a:t>
            </a:r>
          </a:p>
          <a:p>
            <a:pPr marL="263525" indent="-263525">
              <a:spcBef>
                <a:spcPts val="0"/>
              </a:spcBef>
              <a:buFont typeface="+mj-lt"/>
              <a:buAutoNum type="arabicPeriod"/>
            </a:pPr>
            <a:r>
              <a:rPr sz="1700" smtClean="0"/>
              <a:t>No se ha lograr implementar plenamente el Sistema Academium.</a:t>
            </a:r>
          </a:p>
          <a:p>
            <a:pPr marL="263525" indent="-263525">
              <a:spcBef>
                <a:spcPts val="0"/>
              </a:spcBef>
              <a:buFont typeface="+mj-lt"/>
              <a:buAutoNum type="arabicPeriod"/>
            </a:pPr>
            <a:r>
              <a:rPr sz="1700" smtClean="0"/>
              <a:t>Discontinuidad en las acciones debido a los inconvenientes con el Internet.</a:t>
            </a:r>
          </a:p>
          <a:p>
            <a:pPr>
              <a:spcBef>
                <a:spcPts val="0"/>
              </a:spcBef>
            </a:pPr>
            <a:endParaRPr lang="es-ES" sz="1700" dirty="0"/>
          </a:p>
        </p:txBody>
      </p:sp>
      <p:sp>
        <p:nvSpPr>
          <p:cNvPr id="7" name="6 Marcador de contenido"/>
          <p:cNvSpPr>
            <a:spLocks noGrp="1"/>
          </p:cNvSpPr>
          <p:nvPr>
            <p:ph sz="half" idx="2"/>
          </p:nvPr>
        </p:nvSpPr>
        <p:spPr>
          <a:xfrm>
            <a:off x="4357686" y="1214422"/>
            <a:ext cx="4395790" cy="3971454"/>
          </a:xfrm>
        </p:spPr>
        <p:txBody>
          <a:bodyPr>
            <a:noAutofit/>
          </a:bodyPr>
          <a:lstStyle/>
          <a:p>
            <a:pPr>
              <a:spcBef>
                <a:spcPts val="0"/>
              </a:spcBef>
              <a:buNone/>
            </a:pPr>
            <a:r>
              <a:rPr lang="es-ES" sz="1700" b="1" dirty="0" smtClean="0"/>
              <a:t>NUESTRAS SOLUCIONES:</a:t>
            </a:r>
          </a:p>
          <a:p>
            <a:pPr marL="263525" indent="-263525">
              <a:spcBef>
                <a:spcPts val="0"/>
              </a:spcBef>
              <a:buFont typeface="+mj-lt"/>
              <a:buAutoNum type="arabicPeriod"/>
            </a:pPr>
            <a:r>
              <a:rPr sz="1700" smtClean="0"/>
              <a:t>Actualización del Archivo Maestro, Legalización estudiantil 2012-2013. </a:t>
            </a:r>
          </a:p>
          <a:p>
            <a:pPr marL="263525" indent="-263525">
              <a:spcBef>
                <a:spcPts val="0"/>
              </a:spcBef>
              <a:buFont typeface="+mj-lt"/>
              <a:buAutoNum type="arabicPeriod"/>
            </a:pPr>
            <a:r>
              <a:rPr sz="1700" smtClean="0"/>
              <a:t>Se han presentado todas las actualizaciones del SIGEE INEVAL, SNNA, AMIE, etc.</a:t>
            </a:r>
          </a:p>
          <a:p>
            <a:pPr marL="263525" indent="-263525">
              <a:spcBef>
                <a:spcPts val="0"/>
              </a:spcBef>
              <a:buFont typeface="+mj-lt"/>
              <a:buAutoNum type="arabicPeriod"/>
            </a:pPr>
            <a:r>
              <a:rPr sz="1700" smtClean="0"/>
              <a:t>Con programa alterno se han alimentado, publicacdo y entrgado las calificaciones del Primer Quiemestre.</a:t>
            </a:r>
          </a:p>
          <a:p>
            <a:pPr marL="263525" indent="-263525">
              <a:spcBef>
                <a:spcPts val="0"/>
              </a:spcBef>
              <a:buFont typeface="+mj-lt"/>
              <a:buAutoNum type="arabicPeriod"/>
            </a:pPr>
            <a:r>
              <a:rPr sz="1700" smtClean="0"/>
              <a:t>Aún está pendiente que el proveedor del programa Academium cierre  el proceso de implemetacion del sistema académico y financiero.</a:t>
            </a:r>
          </a:p>
          <a:p>
            <a:pPr marL="263525" indent="-263525">
              <a:spcBef>
                <a:spcPts val="0"/>
              </a:spcBef>
              <a:buFont typeface="+mj-lt"/>
              <a:buAutoNum type="arabicPeriod"/>
            </a:pPr>
            <a:endParaRPr sz="1700" smtClean="0"/>
          </a:p>
        </p:txBody>
      </p:sp>
      <p:sp>
        <p:nvSpPr>
          <p:cNvPr id="4" name="3 Marcador de número de diapositiva"/>
          <p:cNvSpPr>
            <a:spLocks noGrp="1"/>
          </p:cNvSpPr>
          <p:nvPr>
            <p:ph type="sldNum" sz="quarter" idx="12"/>
          </p:nvPr>
        </p:nvSpPr>
        <p:spPr/>
        <p:txBody>
          <a:bodyPr/>
          <a:lstStyle/>
          <a:p>
            <a:fld id="{240D5ECE-8B49-45CD-BE81-EF81920D1969}" type="slidenum">
              <a:rPr lang="es-ES" smtClean="0"/>
              <a:pPr/>
              <a:t>16</a:t>
            </a:fld>
            <a:endParaRPr kumimoji="0" lang="es-ES"/>
          </a:p>
        </p:txBody>
      </p:sp>
      <p:sp>
        <p:nvSpPr>
          <p:cNvPr id="9" name="8 CuadroTexto"/>
          <p:cNvSpPr txBox="1"/>
          <p:nvPr/>
        </p:nvSpPr>
        <p:spPr>
          <a:xfrm>
            <a:off x="1857356" y="5143512"/>
            <a:ext cx="6429420" cy="1477328"/>
          </a:xfrm>
          <a:prstGeom prst="rect">
            <a:avLst/>
          </a:prstGeom>
          <a:solidFill>
            <a:schemeClr val="accent1">
              <a:lumMod val="60000"/>
              <a:lumOff val="40000"/>
            </a:schemeClr>
          </a:solidFill>
        </p:spPr>
        <p:txBody>
          <a:bodyPr wrap="square" rtlCol="0">
            <a:spAutoFit/>
          </a:bodyPr>
          <a:lstStyle/>
          <a:p>
            <a:pPr>
              <a:spcBef>
                <a:spcPts val="0"/>
              </a:spcBef>
              <a:buNone/>
            </a:pPr>
            <a:r>
              <a:rPr b="1" smtClean="0"/>
              <a:t>DESAFÍOS:</a:t>
            </a:r>
          </a:p>
          <a:p>
            <a:pPr marL="263525" indent="-263525">
              <a:spcBef>
                <a:spcPts val="0"/>
              </a:spcBef>
              <a:buFont typeface="+mj-lt"/>
              <a:buAutoNum type="arabicPeriod"/>
            </a:pPr>
            <a:r>
              <a:rPr lang="es-ES" dirty="0" smtClean="0"/>
              <a:t>Alcanzar en los tiempos previstos todas las actividades encomendadas por el ME, Subsecretaría de Educación, Distrital de Educación, INEVAL, SNNA, SENECYT y culminar con éxito el año escolar 2013-2014</a:t>
            </a:r>
            <a:endParaRPr lang="es-ES" dirty="0"/>
          </a:p>
        </p:txBody>
      </p:sp>
      <p:sp>
        <p:nvSpPr>
          <p:cNvPr id="8" name="7 Botón de acción: Volver">
            <a:hlinkClick r:id="rId2" action="ppaction://hlinksldjump" highlightClick="1"/>
          </p:cNvPr>
          <p:cNvSpPr/>
          <p:nvPr/>
        </p:nvSpPr>
        <p:spPr>
          <a:xfrm>
            <a:off x="8429652" y="5929330"/>
            <a:ext cx="500066" cy="357190"/>
          </a:xfrm>
          <a:prstGeom prst="actionButtonRetur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s-ES" sz="17000" b="1">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Ámbito </a:t>
            </a:r>
            <a:r>
              <a:rPr lang="es-ES" sz="4000" b="0" cap="none" dirty="0" smtClean="0">
                <a:solidFill>
                  <a:prstClr val="black">
                    <a:lumMod val="50000"/>
                    <a:lumOff val="50000"/>
                  </a:prstClr>
                </a:solidFill>
                <a:ea typeface="+mn-ea"/>
                <a:cs typeface="+mn-cs"/>
              </a:rPr>
              <a:t>del CONESSCC</a:t>
            </a:r>
            <a:endParaRPr lang="es-E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s-ES" sz="1700" b="1" dirty="0" smtClean="0">
                <a:solidFill>
                  <a:prstClr val="black">
                    <a:lumMod val="75000"/>
                    <a:lumOff val="25000"/>
                  </a:prstClr>
                </a:solidFill>
              </a:rPr>
              <a:t>Aplicación de recomendaciones</a:t>
            </a:r>
            <a:endParaRPr lang="es-ES" sz="1700" b="1" dirty="0">
              <a:solidFill>
                <a:prstClr val="black">
                  <a:lumMod val="75000"/>
                  <a:lumOff val="25000"/>
                </a:prstClr>
              </a:solidFill>
            </a:endParaRPr>
          </a:p>
        </p:txBody>
      </p:sp>
      <p:sp>
        <p:nvSpPr>
          <p:cNvPr id="7" name="6 Marcador de número de diapositiva"/>
          <p:cNvSpPr>
            <a:spLocks noGrp="1"/>
          </p:cNvSpPr>
          <p:nvPr>
            <p:ph type="sldNum" sz="quarter" idx="12"/>
          </p:nvPr>
        </p:nvSpPr>
        <p:spPr/>
        <p:txBody>
          <a:bodyPr/>
          <a:lstStyle/>
          <a:p>
            <a:fld id="{240D5ECE-8B49-45CD-BE81-EF81920D1969}" type="slidenum">
              <a:rPr lang="es-AR" smtClean="0"/>
              <a:pPr/>
              <a:t>17</a:t>
            </a:fld>
            <a:endParaRPr kumimoji="0" lang="es-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6" name="5 Marcador de número de diapositiva"/>
          <p:cNvSpPr>
            <a:spLocks noGrp="1"/>
          </p:cNvSpPr>
          <p:nvPr>
            <p:ph type="sldNum" sz="quarter" idx="12"/>
          </p:nvPr>
        </p:nvSpPr>
        <p:spPr/>
        <p:txBody>
          <a:bodyPr/>
          <a:lstStyle/>
          <a:p>
            <a:fld id="{240D5ECE-8B49-45CD-BE81-EF81920D1969}" type="slidenum">
              <a:rPr lang="es-AR" smtClean="0"/>
              <a:pPr/>
              <a:t>18</a:t>
            </a:fld>
            <a:endParaRPr lang="es-AR" dirty="0"/>
          </a:p>
        </p:txBody>
      </p:sp>
      <p:pic>
        <p:nvPicPr>
          <p:cNvPr id="8" name="Picture 2" descr="http://2.bp.blogspot.com/-6oMUH55OZhY/T3IW59dr5HI/AAAAAAAABQU/B-iGbhElHb8/s1600/401450_249095308499110_131790786896230_572553_1605565683_n.jpg"/>
          <p:cNvPicPr>
            <a:picLocks noChangeAspect="1" noChangeArrowheads="1"/>
          </p:cNvPicPr>
          <p:nvPr/>
        </p:nvPicPr>
        <p:blipFill>
          <a:blip r:embed="rId6" cstate="print"/>
          <a:srcRect t="25688" b="9633"/>
          <a:stretch>
            <a:fillRect/>
          </a:stretch>
        </p:blipFill>
        <p:spPr bwMode="auto">
          <a:xfrm>
            <a:off x="0" y="5929330"/>
            <a:ext cx="1896845" cy="928670"/>
          </a:xfrm>
          <a:prstGeom prst="rect">
            <a:avLst/>
          </a:prstGeom>
          <a:noFill/>
        </p:spPr>
      </p:pic>
      <p:graphicFrame>
        <p:nvGraphicFramePr>
          <p:cNvPr id="9" name="8 Tabla"/>
          <p:cNvGraphicFramePr>
            <a:graphicFrameLocks noGrp="1"/>
          </p:cNvGraphicFramePr>
          <p:nvPr/>
        </p:nvGraphicFramePr>
        <p:xfrm>
          <a:off x="357158" y="357166"/>
          <a:ext cx="8286808" cy="4892040"/>
        </p:xfrm>
        <a:graphic>
          <a:graphicData uri="http://schemas.openxmlformats.org/drawingml/2006/table">
            <a:tbl>
              <a:tblPr firstRow="1" bandRow="1">
                <a:tableStyleId>{EB9631B5-78F2-41C9-869B-9F39066F8104}</a:tableStyleId>
              </a:tblPr>
              <a:tblGrid>
                <a:gridCol w="4286280"/>
                <a:gridCol w="4000528"/>
              </a:tblGrid>
              <a:tr h="317038">
                <a:tc>
                  <a:txBody>
                    <a:bodyPr/>
                    <a:lstStyle/>
                    <a:p>
                      <a:pPr algn="ctr"/>
                      <a:r>
                        <a:rPr lang="es-ES" sz="1700" dirty="0" smtClean="0">
                          <a:latin typeface="Arial Narrow" pitchFamily="34" charset="0"/>
                        </a:rPr>
                        <a:t>RECOMENDACIÓN (13-14 MARZO)</a:t>
                      </a:r>
                      <a:endParaRPr lang="es-ES" sz="1700" dirty="0">
                        <a:latin typeface="Arial Narrow" pitchFamily="34" charset="0"/>
                      </a:endParaRPr>
                    </a:p>
                  </a:txBody>
                  <a:tcPr/>
                </a:tc>
                <a:tc>
                  <a:txBody>
                    <a:bodyPr/>
                    <a:lstStyle/>
                    <a:p>
                      <a:pPr algn="ctr"/>
                      <a:r>
                        <a:rPr lang="es-ES" sz="1700" dirty="0" smtClean="0">
                          <a:latin typeface="Arial Narrow" pitchFamily="34" charset="0"/>
                        </a:rPr>
                        <a:t>ACCIÓN </a:t>
                      </a:r>
                      <a:endParaRPr lang="es-ES" sz="1700" dirty="0">
                        <a:latin typeface="Arial Narrow" pitchFamily="34" charset="0"/>
                      </a:endParaRPr>
                    </a:p>
                  </a:txBody>
                  <a:tcPr/>
                </a:tc>
              </a:tr>
              <a:tr h="317038">
                <a:tc>
                  <a:txBody>
                    <a:bodyPr/>
                    <a:lstStyle/>
                    <a:p>
                      <a:pPr marL="185738" indent="-185738">
                        <a:buFont typeface="Arial" pitchFamily="34" charset="0"/>
                        <a:buChar char="•"/>
                      </a:pPr>
                      <a:r>
                        <a:rPr kumimoji="0" lang="es-ES" sz="1700" kern="1200" dirty="0" smtClean="0">
                          <a:latin typeface="Arial Narrow" pitchFamily="34" charset="0"/>
                        </a:rPr>
                        <a:t>Fortalecer el sistema organizacional</a:t>
                      </a:r>
                      <a:endParaRPr kumimoji="0" lang="es-ES" sz="1700" kern="1200" dirty="0" smtClean="0">
                        <a:solidFill>
                          <a:schemeClr val="dk1"/>
                        </a:solidFill>
                        <a:latin typeface="Arial Narrow" pitchFamily="34" charset="0"/>
                        <a:ea typeface="+mn-ea"/>
                        <a:cs typeface="+mn-cs"/>
                      </a:endParaRPr>
                    </a:p>
                  </a:txBody>
                  <a:tcPr/>
                </a:tc>
                <a:tc>
                  <a:txBody>
                    <a:bodyPr/>
                    <a:lstStyle/>
                    <a:p>
                      <a:pPr marL="263525" indent="-263525">
                        <a:buFontTx/>
                        <a:buNone/>
                      </a:pPr>
                      <a:r>
                        <a:rPr lang="es-ES" sz="1700" dirty="0" smtClean="0">
                          <a:latin typeface="Arial Narrow" pitchFamily="34" charset="0"/>
                        </a:rPr>
                        <a:t> </a:t>
                      </a:r>
                      <a:r>
                        <a:rPr kumimoji="0" lang="es-ES" sz="1700" kern="1200" dirty="0" smtClean="0">
                          <a:latin typeface="Arial Narrow" pitchFamily="34" charset="0"/>
                        </a:rPr>
                        <a:t>Acuerdo de roles y funciones.</a:t>
                      </a:r>
                      <a:r>
                        <a:rPr kumimoji="0" lang="es-ES" sz="1700" kern="1200" baseline="0" dirty="0" smtClean="0">
                          <a:latin typeface="Arial Narrow" pitchFamily="34" charset="0"/>
                        </a:rPr>
                        <a:t> Enero del 2014</a:t>
                      </a:r>
                      <a:endParaRPr lang="es-ES" sz="1700" dirty="0">
                        <a:latin typeface="Arial Narrow" pitchFamily="34" charset="0"/>
                      </a:endParaRPr>
                    </a:p>
                  </a:txBody>
                  <a:tcPr>
                    <a:solidFill>
                      <a:srgbClr val="FFFF00"/>
                    </a:solidFill>
                  </a:tcPr>
                </a:tc>
              </a:tr>
              <a:tr h="268612">
                <a:tc>
                  <a:txBody>
                    <a:bodyPr/>
                    <a:lstStyle/>
                    <a:p>
                      <a:pPr marL="185738" indent="-185738">
                        <a:buFont typeface="Arial" pitchFamily="34" charset="0"/>
                        <a:buChar char="•"/>
                      </a:pPr>
                      <a:r>
                        <a:rPr kumimoji="0" lang="es-ES" sz="1700" kern="1200" dirty="0" smtClean="0">
                          <a:latin typeface="Arial Narrow" pitchFamily="34" charset="0"/>
                        </a:rPr>
                        <a:t>Actualizar organigrama y manual de funciones</a:t>
                      </a:r>
                      <a:endParaRPr kumimoji="0" lang="es-ES" sz="1700" kern="1200" dirty="0" smtClean="0">
                        <a:solidFill>
                          <a:schemeClr val="dk1"/>
                        </a:solidFill>
                        <a:latin typeface="Arial Narrow" pitchFamily="34" charset="0"/>
                        <a:ea typeface="+mn-ea"/>
                        <a:cs typeface="+mn-cs"/>
                      </a:endParaRPr>
                    </a:p>
                  </a:txBody>
                  <a:tcPr/>
                </a:tc>
                <a:tc>
                  <a:txBody>
                    <a:bodyPr/>
                    <a:lstStyle/>
                    <a:p>
                      <a:pPr marL="263525" indent="-263525">
                        <a:buFontTx/>
                        <a:buNone/>
                      </a:pPr>
                      <a:r>
                        <a:rPr kumimoji="0" lang="es-ES" sz="1700" kern="1200" dirty="0" smtClean="0">
                          <a:latin typeface="Arial Narrow" pitchFamily="34" charset="0"/>
                        </a:rPr>
                        <a:t>En proceso. </a:t>
                      </a:r>
                      <a:endParaRPr kumimoji="0" lang="es-ES" sz="1700" i="1" kern="1200" dirty="0" smtClean="0">
                        <a:solidFill>
                          <a:schemeClr val="dk1"/>
                        </a:solidFill>
                        <a:latin typeface="Arial Narrow" pitchFamily="34" charset="0"/>
                        <a:ea typeface="+mn-ea"/>
                        <a:cs typeface="+mn-cs"/>
                      </a:endParaRPr>
                    </a:p>
                  </a:txBody>
                  <a:tcPr>
                    <a:solidFill>
                      <a:srgbClr val="FF0000"/>
                    </a:solidFill>
                  </a:tcPr>
                </a:tc>
              </a:tr>
              <a:tr h="317038">
                <a:tc>
                  <a:txBody>
                    <a:bodyPr/>
                    <a:lstStyle/>
                    <a:p>
                      <a:pPr>
                        <a:buFont typeface="Arial" pitchFamily="34" charset="0"/>
                        <a:buChar char="•"/>
                      </a:pPr>
                      <a:r>
                        <a:rPr kumimoji="0" lang="es-ES" sz="1700" kern="1200" dirty="0" smtClean="0">
                          <a:latin typeface="Arial Narrow" pitchFamily="34" charset="0"/>
                        </a:rPr>
                        <a:t> Distinción de roles y funciones</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 Acuerdo de roles y funciones.</a:t>
                      </a:r>
                      <a:r>
                        <a:rPr kumimoji="0" lang="es-ES" sz="1700" kern="1200" baseline="0" dirty="0" smtClean="0">
                          <a:latin typeface="Arial Narrow" pitchFamily="34" charset="0"/>
                        </a:rPr>
                        <a:t> Enero del 2014</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317038">
                <a:tc>
                  <a:txBody>
                    <a:bodyPr/>
                    <a:lstStyle/>
                    <a:p>
                      <a:pPr>
                        <a:buFont typeface="Arial" pitchFamily="34" charset="0"/>
                        <a:buChar char="•"/>
                      </a:pPr>
                      <a:r>
                        <a:rPr kumimoji="0" lang="es-ES" sz="1700" kern="1200" dirty="0" smtClean="0">
                          <a:latin typeface="Arial Narrow" pitchFamily="34" charset="0"/>
                        </a:rPr>
                        <a:t>  Respeto</a:t>
                      </a:r>
                      <a:r>
                        <a:rPr kumimoji="0" lang="es-ES" sz="1700" kern="1200" baseline="0" dirty="0" smtClean="0">
                          <a:latin typeface="Arial Narrow" pitchFamily="34" charset="0"/>
                        </a:rPr>
                        <a:t> a la planificación y cronograma.</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 Cumplimiento 90%.</a:t>
                      </a:r>
                      <a:r>
                        <a:rPr kumimoji="0" lang="es-ES" sz="1700" kern="1200" baseline="0" dirty="0" smtClean="0">
                          <a:latin typeface="Arial Narrow" pitchFamily="34" charset="0"/>
                        </a:rPr>
                        <a:t> Boletín recordatorio</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r h="0">
                <a:tc>
                  <a:txBody>
                    <a:bodyPr/>
                    <a:lstStyle/>
                    <a:p>
                      <a:pPr>
                        <a:buFont typeface="Arial" pitchFamily="34" charset="0"/>
                        <a:buChar char="•"/>
                      </a:pPr>
                      <a:r>
                        <a:rPr kumimoji="0" lang="es-ES" sz="1700" kern="1200" dirty="0" smtClean="0">
                          <a:latin typeface="Arial Narrow" pitchFamily="34" charset="0"/>
                        </a:rPr>
                        <a:t>  Reuniones de equipo gestor.</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 Los días lunes con actas.</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r h="0">
                <a:tc>
                  <a:txBody>
                    <a:bodyPr/>
                    <a:lstStyle/>
                    <a:p>
                      <a:pPr>
                        <a:buFont typeface="Arial" pitchFamily="34" charset="0"/>
                        <a:buChar char="•"/>
                      </a:pPr>
                      <a:r>
                        <a:rPr kumimoji="0" lang="es-ES" sz="1700" kern="1200" dirty="0" smtClean="0">
                          <a:latin typeface="Arial Narrow" pitchFamily="34" charset="0"/>
                        </a:rPr>
                        <a:t> Proceso</a:t>
                      </a:r>
                      <a:r>
                        <a:rPr kumimoji="0" lang="es-ES" sz="1700" kern="1200" baseline="0" dirty="0" smtClean="0">
                          <a:latin typeface="Arial Narrow" pitchFamily="34" charset="0"/>
                        </a:rPr>
                        <a:t> para permisos y faltas.</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Formato:</a:t>
                      </a:r>
                      <a:r>
                        <a:rPr kumimoji="0" lang="es-ES" sz="1700" kern="1200" baseline="0" dirty="0" smtClean="0">
                          <a:latin typeface="Arial Narrow" pitchFamily="34" charset="0"/>
                        </a:rPr>
                        <a:t> verifican Economato y/o Vicerrectorado, aprueba Rectorado</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r h="0">
                <a:tc>
                  <a:txBody>
                    <a:bodyPr/>
                    <a:lstStyle/>
                    <a:p>
                      <a:pPr>
                        <a:buFont typeface="Arial" pitchFamily="34" charset="0"/>
                        <a:buChar char="•"/>
                      </a:pPr>
                      <a:r>
                        <a:rPr kumimoji="0" lang="es-ES" sz="1700" kern="1200" dirty="0" smtClean="0">
                          <a:latin typeface="Arial Narrow" pitchFamily="34" charset="0"/>
                        </a:rPr>
                        <a:t> Mejorar sistema de información y comunicación</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 Boletín informativo: físico y en web.</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r h="495376">
                <a:tc>
                  <a:txBody>
                    <a:bodyPr/>
                    <a:lstStyle/>
                    <a:p>
                      <a:pPr>
                        <a:buFont typeface="Arial" pitchFamily="34" charset="0"/>
                        <a:buChar char="•"/>
                      </a:pPr>
                      <a:r>
                        <a:rPr kumimoji="0" lang="es-ES" sz="1700" kern="1200" dirty="0" smtClean="0">
                          <a:latin typeface="Arial Narrow" pitchFamily="34" charset="0"/>
                        </a:rPr>
                        <a:t> Mejorar ambiente laboral al estilo SSCC.</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Conformación de equipo de apoyo a la Convivencia armónica Institucional.</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r h="495376">
                <a:tc>
                  <a:txBody>
                    <a:bodyPr/>
                    <a:lstStyle/>
                    <a:p>
                      <a:pPr marL="93663" indent="-93663">
                        <a:buFont typeface="Arial" pitchFamily="34" charset="0"/>
                        <a:buChar char="•"/>
                      </a:pPr>
                      <a:r>
                        <a:rPr kumimoji="0" lang="es-ES" sz="1700" kern="1200" dirty="0" smtClean="0">
                          <a:latin typeface="Arial Narrow" pitchFamily="34" charset="0"/>
                        </a:rPr>
                        <a:t> Fortalecer</a:t>
                      </a:r>
                      <a:r>
                        <a:rPr kumimoji="0" lang="es-ES" sz="1700" kern="1200" baseline="0" dirty="0" smtClean="0">
                          <a:latin typeface="Arial Narrow" pitchFamily="34" charset="0"/>
                        </a:rPr>
                        <a:t> la comunión Autoridades seglares y  Hermanas de la comunidad</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latin typeface="Arial Narrow" pitchFamily="34" charset="0"/>
                        </a:rPr>
                        <a:t>Se busca la participación de las hermanas en los distintos eventos de la Institución.</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495376">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Fortalecer  el Espíritu de familia</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Actividades para mejorar la convivencia: Bautizo, Día de la Amistad, Día de la mujer, etc.</a:t>
                      </a:r>
                    </a:p>
                  </a:txBody>
                  <a:tcPr>
                    <a:solidFill>
                      <a:srgbClr val="92D050"/>
                    </a:solidFill>
                  </a:tcPr>
                </a:tc>
              </a:tr>
            </a:tbl>
          </a:graphicData>
        </a:graphic>
      </p:graphicFrame>
      <p:sp>
        <p:nvSpPr>
          <p:cNvPr id="10" name="9 CuadroTexto"/>
          <p:cNvSpPr txBox="1"/>
          <p:nvPr/>
        </p:nvSpPr>
        <p:spPr>
          <a:xfrm>
            <a:off x="571472" y="5429264"/>
            <a:ext cx="8001056" cy="338554"/>
          </a:xfrm>
          <a:prstGeom prst="rect">
            <a:avLst/>
          </a:prstGeom>
          <a:solidFill>
            <a:schemeClr val="tx2">
              <a:lumMod val="50000"/>
              <a:lumOff val="50000"/>
            </a:schemeClr>
          </a:solidFill>
        </p:spPr>
        <p:txBody>
          <a:bodyPr wrap="square" rtlCol="0">
            <a:spAutoFit/>
          </a:bodyPr>
          <a:lstStyle/>
          <a:p>
            <a:pPr algn="ctr"/>
            <a:r>
              <a:rPr lang="es-ES" sz="1600" b="1" dirty="0" smtClean="0">
                <a:solidFill>
                  <a:srgbClr val="FF0000"/>
                </a:solidFill>
                <a:effectLst>
                  <a:outerShdw blurRad="38100" dist="38100" dir="2700000" algn="tl">
                    <a:srgbClr val="000000">
                      <a:alpha val="43137"/>
                    </a:srgbClr>
                  </a:outerShdw>
                </a:effectLst>
              </a:rPr>
              <a:t>R</a:t>
            </a:r>
            <a:r>
              <a:rPr sz="1600" b="1" smtClean="0">
                <a:solidFill>
                  <a:srgbClr val="FF0000"/>
                </a:solidFill>
                <a:effectLst>
                  <a:outerShdw blurRad="38100" dist="38100" dir="2700000" algn="tl">
                    <a:srgbClr val="000000">
                      <a:alpha val="43137"/>
                    </a:srgbClr>
                  </a:outerShdw>
                </a:effectLst>
              </a:rPr>
              <a:t>ojo : DEBE IMPLEMENTARSE  	   </a:t>
            </a:r>
            <a:r>
              <a:rPr sz="1600" b="1" smtClean="0">
                <a:solidFill>
                  <a:srgbClr val="FFFF00"/>
                </a:solidFill>
                <a:effectLst>
                  <a:outerShdw blurRad="38100" dist="38100" dir="2700000" algn="tl">
                    <a:srgbClr val="000000">
                      <a:alpha val="43137"/>
                    </a:srgbClr>
                  </a:outerShdw>
                </a:effectLst>
              </a:rPr>
              <a:t>Amarillo: MEJORARBLE </a:t>
            </a:r>
            <a:r>
              <a:rPr sz="1600" b="1" smtClean="0">
                <a:effectLst>
                  <a:outerShdw blurRad="38100" dist="38100" dir="2700000" algn="tl">
                    <a:srgbClr val="000000">
                      <a:alpha val="43137"/>
                    </a:srgbClr>
                  </a:outerShdw>
                </a:effectLst>
              </a:rPr>
              <a:t>	</a:t>
            </a:r>
            <a:r>
              <a:rPr sz="1600" b="1" smtClean="0">
                <a:solidFill>
                  <a:srgbClr val="92D050"/>
                </a:solidFill>
                <a:effectLst>
                  <a:outerShdw blurRad="38100" dist="38100" dir="2700000" algn="tl">
                    <a:srgbClr val="000000">
                      <a:alpha val="43137"/>
                    </a:srgbClr>
                  </a:outerShdw>
                </a:effectLst>
              </a:rPr>
              <a:t>Verde: SATISFACTORIO</a:t>
            </a:r>
            <a:endParaRPr lang="es-ES" sz="1600" b="1" dirty="0">
              <a:solidFill>
                <a:srgbClr val="92D050"/>
              </a:solidFill>
              <a:effectLst>
                <a:outerShdw blurRad="38100" dist="38100" dir="2700000" algn="tl">
                  <a:srgbClr val="000000">
                    <a:alpha val="43137"/>
                  </a:srgbClr>
                </a:outerShdw>
              </a:effectLst>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6" name="5 Marcador de número de diapositiva"/>
          <p:cNvSpPr>
            <a:spLocks noGrp="1"/>
          </p:cNvSpPr>
          <p:nvPr>
            <p:ph type="sldNum" sz="quarter" idx="12"/>
          </p:nvPr>
        </p:nvSpPr>
        <p:spPr/>
        <p:txBody>
          <a:bodyPr/>
          <a:lstStyle/>
          <a:p>
            <a:fld id="{240D5ECE-8B49-45CD-BE81-EF81920D1969}" type="slidenum">
              <a:rPr lang="es-AR" smtClean="0"/>
              <a:pPr/>
              <a:t>19</a:t>
            </a:fld>
            <a:endParaRPr lang="es-AR" dirty="0"/>
          </a:p>
        </p:txBody>
      </p:sp>
      <p:pic>
        <p:nvPicPr>
          <p:cNvPr id="8" name="Picture 2" descr="http://2.bp.blogspot.com/-6oMUH55OZhY/T3IW59dr5HI/AAAAAAAABQU/B-iGbhElHb8/s1600/401450_249095308499110_131790786896230_572553_1605565683_n.jpg"/>
          <p:cNvPicPr>
            <a:picLocks noChangeAspect="1" noChangeArrowheads="1"/>
          </p:cNvPicPr>
          <p:nvPr/>
        </p:nvPicPr>
        <p:blipFill>
          <a:blip r:embed="rId6" cstate="print"/>
          <a:srcRect t="25688" b="9633"/>
          <a:stretch>
            <a:fillRect/>
          </a:stretch>
        </p:blipFill>
        <p:spPr bwMode="auto">
          <a:xfrm>
            <a:off x="0" y="5929330"/>
            <a:ext cx="1896845" cy="928670"/>
          </a:xfrm>
          <a:prstGeom prst="rect">
            <a:avLst/>
          </a:prstGeom>
          <a:noFill/>
        </p:spPr>
      </p:pic>
      <p:graphicFrame>
        <p:nvGraphicFramePr>
          <p:cNvPr id="9" name="8 Tabla"/>
          <p:cNvGraphicFramePr>
            <a:graphicFrameLocks noGrp="1"/>
          </p:cNvGraphicFramePr>
          <p:nvPr/>
        </p:nvGraphicFramePr>
        <p:xfrm>
          <a:off x="357158" y="357166"/>
          <a:ext cx="8286808" cy="5318760"/>
        </p:xfrm>
        <a:graphic>
          <a:graphicData uri="http://schemas.openxmlformats.org/drawingml/2006/table">
            <a:tbl>
              <a:tblPr firstRow="1" bandRow="1">
                <a:tableStyleId>{EB9631B5-78F2-41C9-869B-9F39066F8104}</a:tableStyleId>
              </a:tblPr>
              <a:tblGrid>
                <a:gridCol w="4286280"/>
                <a:gridCol w="4000528"/>
              </a:tblGrid>
              <a:tr h="317038">
                <a:tc>
                  <a:txBody>
                    <a:bodyPr/>
                    <a:lstStyle/>
                    <a:p>
                      <a:pPr algn="ctr"/>
                      <a:r>
                        <a:rPr lang="es-ES" sz="1700" dirty="0" smtClean="0">
                          <a:latin typeface="Arial Narrow" pitchFamily="34" charset="0"/>
                        </a:rPr>
                        <a:t>RECOMENDACIÓN (13-14 MARZO)</a:t>
                      </a:r>
                      <a:endParaRPr lang="es-ES" sz="1700" dirty="0">
                        <a:latin typeface="Arial Narrow" pitchFamily="34" charset="0"/>
                      </a:endParaRPr>
                    </a:p>
                  </a:txBody>
                  <a:tcPr/>
                </a:tc>
                <a:tc>
                  <a:txBody>
                    <a:bodyPr/>
                    <a:lstStyle/>
                    <a:p>
                      <a:pPr algn="ctr"/>
                      <a:r>
                        <a:rPr lang="es-ES" sz="1700" dirty="0" smtClean="0">
                          <a:latin typeface="Arial Narrow" pitchFamily="34" charset="0"/>
                        </a:rPr>
                        <a:t>ACCIÓN </a:t>
                      </a:r>
                      <a:endParaRPr lang="es-ES" sz="1700" dirty="0">
                        <a:latin typeface="Arial Narrow" pitchFamily="34" charset="0"/>
                      </a:endParaRPr>
                    </a:p>
                  </a:txBody>
                  <a:tcPr/>
                </a:tc>
              </a:tr>
              <a:tr h="317038">
                <a:tc>
                  <a:txBody>
                    <a:bodyPr/>
                    <a:lstStyle/>
                    <a:p>
                      <a:pPr marL="185738" indent="-185738">
                        <a:buFont typeface="Arial" pitchFamily="34" charset="0"/>
                        <a:buChar char="•"/>
                      </a:pPr>
                      <a:r>
                        <a:rPr kumimoji="0" lang="es-ES" sz="1700" kern="1200" dirty="0" smtClean="0">
                          <a:solidFill>
                            <a:schemeClr val="dk1"/>
                          </a:solidFill>
                          <a:latin typeface="Arial Narrow" pitchFamily="34" charset="0"/>
                          <a:ea typeface="+mn-ea"/>
                          <a:cs typeface="+mn-cs"/>
                        </a:rPr>
                        <a:t>Acompañamiento a la vida institucional de las dos jornadas.</a:t>
                      </a:r>
                    </a:p>
                  </a:txBody>
                  <a:tcPr/>
                </a:tc>
                <a:tc>
                  <a:txBody>
                    <a:bodyPr/>
                    <a:lstStyle/>
                    <a:p>
                      <a:pPr marL="0" indent="0">
                        <a:buFontTx/>
                        <a:buNone/>
                      </a:pPr>
                      <a:r>
                        <a:rPr lang="es-ES" sz="1700" dirty="0" smtClean="0">
                          <a:latin typeface="Arial Narrow" pitchFamily="34" charset="0"/>
                        </a:rPr>
                        <a:t>Informe diario de inspección a rectorado para retroalimentar</a:t>
                      </a:r>
                      <a:r>
                        <a:rPr lang="es-ES" sz="1700" baseline="0" dirty="0" smtClean="0">
                          <a:latin typeface="Arial Narrow" pitchFamily="34" charset="0"/>
                        </a:rPr>
                        <a:t> procesos.</a:t>
                      </a:r>
                      <a:endParaRPr lang="es-ES" sz="1700" dirty="0">
                        <a:latin typeface="Arial Narrow" pitchFamily="34" charset="0"/>
                      </a:endParaRPr>
                    </a:p>
                  </a:txBody>
                  <a:tcPr>
                    <a:solidFill>
                      <a:srgbClr val="92D050"/>
                    </a:solidFill>
                  </a:tcPr>
                </a:tc>
              </a:tr>
              <a:tr h="268612">
                <a:tc>
                  <a:txBody>
                    <a:bodyPr/>
                    <a:lstStyle/>
                    <a:p>
                      <a:pPr marL="185738" indent="-185738">
                        <a:buFont typeface="Arial" pitchFamily="34" charset="0"/>
                        <a:buChar char="•"/>
                      </a:pPr>
                      <a:r>
                        <a:rPr kumimoji="0" lang="es-ES" sz="1700" kern="1200" dirty="0" smtClean="0">
                          <a:solidFill>
                            <a:schemeClr val="dk1"/>
                          </a:solidFill>
                          <a:latin typeface="Arial Narrow" pitchFamily="34" charset="0"/>
                          <a:ea typeface="+mn-ea"/>
                          <a:cs typeface="+mn-cs"/>
                        </a:rPr>
                        <a:t>Falta presencia</a:t>
                      </a:r>
                      <a:r>
                        <a:rPr kumimoji="0" lang="es-ES" sz="1700" kern="1200" baseline="0" dirty="0" smtClean="0">
                          <a:solidFill>
                            <a:schemeClr val="dk1"/>
                          </a:solidFill>
                          <a:latin typeface="Arial Narrow" pitchFamily="34" charset="0"/>
                          <a:ea typeface="+mn-ea"/>
                          <a:cs typeface="+mn-cs"/>
                        </a:rPr>
                        <a:t> de autoridad y orientadora en la vespertina</a:t>
                      </a:r>
                      <a:endParaRPr kumimoji="0" lang="es-ES" sz="1700" kern="1200" dirty="0" smtClean="0">
                        <a:solidFill>
                          <a:schemeClr val="dk1"/>
                        </a:solidFill>
                        <a:latin typeface="Arial Narrow" pitchFamily="34" charset="0"/>
                        <a:ea typeface="+mn-ea"/>
                        <a:cs typeface="+mn-cs"/>
                      </a:endParaRPr>
                    </a:p>
                  </a:txBody>
                  <a:tcPr/>
                </a:tc>
                <a:tc>
                  <a:txBody>
                    <a:bodyPr/>
                    <a:lstStyle/>
                    <a:p>
                      <a:pPr marL="0" indent="0">
                        <a:buFontTx/>
                        <a:buNone/>
                      </a:pPr>
                      <a:r>
                        <a:rPr kumimoji="0" lang="es-ES" sz="1700" kern="1200" dirty="0" smtClean="0">
                          <a:solidFill>
                            <a:schemeClr val="dk1"/>
                          </a:solidFill>
                          <a:latin typeface="Arial Narrow" pitchFamily="34" charset="0"/>
                          <a:ea typeface="+mn-ea"/>
                          <a:cs typeface="+mn-cs"/>
                        </a:rPr>
                        <a:t>Horario diferenciado en DCE, Trabajadora Social (jornada de 9h00 a 17h00) y Autoridades </a:t>
                      </a:r>
                    </a:p>
                  </a:txBody>
                  <a:tcPr>
                    <a:solidFill>
                      <a:srgbClr val="92D050"/>
                    </a:solidFill>
                  </a:tcPr>
                </a:tc>
              </a:tr>
              <a:tr h="317038">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Posibilidad de contratar Trabajadora Social</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Selección y Contratación Lic. Silvana García</a:t>
                      </a:r>
                    </a:p>
                  </a:txBody>
                  <a:tcPr>
                    <a:solidFill>
                      <a:srgbClr val="92D050"/>
                    </a:solidFill>
                  </a:tcPr>
                </a:tc>
              </a:tr>
              <a:tr h="317038">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Cerrar</a:t>
                      </a:r>
                      <a:r>
                        <a:rPr kumimoji="0" lang="es-ES" sz="1700" kern="1200" baseline="0" dirty="0" smtClean="0">
                          <a:solidFill>
                            <a:schemeClr val="dk1"/>
                          </a:solidFill>
                          <a:latin typeface="Arial Narrow" pitchFamily="34" charset="0"/>
                          <a:ea typeface="+mn-ea"/>
                          <a:cs typeface="+mn-cs"/>
                        </a:rPr>
                        <a:t> proceso de contratación de personal</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solidFill>
                            <a:schemeClr val="dk1"/>
                          </a:solidFill>
                          <a:latin typeface="Arial Narrow" pitchFamily="34" charset="0"/>
                          <a:ea typeface="+mn-ea"/>
                          <a:cs typeface="+mn-cs"/>
                        </a:rPr>
                        <a:t>100% de personal con contrato.</a:t>
                      </a:r>
                    </a:p>
                  </a:txBody>
                  <a:tcPr>
                    <a:solidFill>
                      <a:srgbClr val="92D050"/>
                    </a:solidFill>
                  </a:tcPr>
                </a:tc>
              </a:tr>
              <a:tr h="0">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Evitar cambios de personal docente.</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Plan de Contingencia frente a la deserción laboral provocada por la fiscalización  docente.</a:t>
                      </a:r>
                    </a:p>
                  </a:txBody>
                  <a:tcPr>
                    <a:solidFill>
                      <a:srgbClr val="FF0000"/>
                    </a:solidFill>
                  </a:tcPr>
                </a:tc>
              </a:tr>
              <a:tr h="0">
                <a:tc>
                  <a:txBody>
                    <a:bodyPr/>
                    <a:lstStyle/>
                    <a:p>
                      <a:pPr marL="93663" indent="-93663">
                        <a:buFont typeface="Arial" pitchFamily="34" charset="0"/>
                        <a:buChar char="•"/>
                      </a:pPr>
                      <a:r>
                        <a:rPr kumimoji="0" lang="es-ES" sz="1700" kern="1200" dirty="0" smtClean="0">
                          <a:solidFill>
                            <a:schemeClr val="dk1"/>
                          </a:solidFill>
                          <a:latin typeface="Arial Narrow" pitchFamily="34" charset="0"/>
                          <a:ea typeface="+mn-ea"/>
                          <a:cs typeface="+mn-cs"/>
                        </a:rPr>
                        <a:t> Programa de incentivos no económicos para el personal.</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En proceso</a:t>
                      </a:r>
                    </a:p>
                  </a:txBody>
                  <a:tcPr>
                    <a:solidFill>
                      <a:srgbClr val="FF0000"/>
                    </a:solidFill>
                  </a:tcPr>
                </a:tc>
              </a:tr>
              <a:tr h="0">
                <a:tc>
                  <a:txBody>
                    <a:bodyPr/>
                    <a:lstStyle/>
                    <a:p>
                      <a:pPr marL="93663" indent="-93663">
                        <a:buFont typeface="Arial" pitchFamily="34" charset="0"/>
                        <a:buChar char="•"/>
                      </a:pPr>
                      <a:r>
                        <a:rPr kumimoji="0" lang="es-ES" sz="1700" kern="1200" dirty="0" smtClean="0">
                          <a:solidFill>
                            <a:schemeClr val="dk1"/>
                          </a:solidFill>
                          <a:latin typeface="Arial Narrow" pitchFamily="34" charset="0"/>
                          <a:ea typeface="+mn-ea"/>
                          <a:cs typeface="+mn-cs"/>
                        </a:rPr>
                        <a:t>  Documentos ministerio de Educación (Código de Convivencia, Plan de Riesgos, PEI)</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Entregado</a:t>
                      </a:r>
                      <a:r>
                        <a:rPr kumimoji="0" lang="es-ES" sz="1700" kern="1200" baseline="0" dirty="0" smtClean="0">
                          <a:solidFill>
                            <a:schemeClr val="dk1"/>
                          </a:solidFill>
                          <a:latin typeface="Arial Narrow" pitchFamily="34" charset="0"/>
                          <a:ea typeface="+mn-ea"/>
                          <a:cs typeface="+mn-cs"/>
                        </a:rPr>
                        <a:t> con los tiempos establecidos.</a:t>
                      </a:r>
                    </a:p>
                  </a:txBody>
                  <a:tcPr>
                    <a:solidFill>
                      <a:srgbClr val="FFFF00"/>
                    </a:solidFill>
                  </a:tcPr>
                </a:tc>
              </a:tr>
              <a:tr h="495376">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Documento</a:t>
                      </a:r>
                      <a:r>
                        <a:rPr kumimoji="0" lang="es-ES" sz="1700" kern="1200" baseline="0" dirty="0" smtClean="0">
                          <a:solidFill>
                            <a:schemeClr val="dk1"/>
                          </a:solidFill>
                          <a:latin typeface="Arial Narrow" pitchFamily="34" charset="0"/>
                          <a:ea typeface="+mn-ea"/>
                          <a:cs typeface="+mn-cs"/>
                        </a:rPr>
                        <a:t> para el </a:t>
                      </a:r>
                      <a:r>
                        <a:rPr kumimoji="0" lang="es-ES" sz="1700" kern="1200" dirty="0" smtClean="0">
                          <a:solidFill>
                            <a:schemeClr val="dk1"/>
                          </a:solidFill>
                          <a:latin typeface="Arial Narrow" pitchFamily="34" charset="0"/>
                          <a:ea typeface="+mn-ea"/>
                          <a:cs typeface="+mn-cs"/>
                        </a:rPr>
                        <a:t>Proceso de Contratación</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Proceso</a:t>
                      </a:r>
                      <a:r>
                        <a:rPr kumimoji="0" lang="es-ES" sz="1700" kern="1200" baseline="0" dirty="0" smtClean="0">
                          <a:solidFill>
                            <a:schemeClr val="dk1"/>
                          </a:solidFill>
                          <a:latin typeface="Arial Narrow" pitchFamily="34" charset="0"/>
                          <a:ea typeface="+mn-ea"/>
                          <a:cs typeface="+mn-cs"/>
                        </a:rPr>
                        <a:t> existente, documento no socializado ni aprobado</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495376">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Plan de Inducción al personal que</a:t>
                      </a:r>
                      <a:r>
                        <a:rPr kumimoji="0" lang="es-ES" sz="1700" kern="1200" baseline="0" dirty="0" smtClean="0">
                          <a:solidFill>
                            <a:schemeClr val="dk1"/>
                          </a:solidFill>
                          <a:latin typeface="Arial Narrow" pitchFamily="34" charset="0"/>
                          <a:ea typeface="+mn-ea"/>
                          <a:cs typeface="+mn-cs"/>
                        </a:rPr>
                        <a:t> se integra.</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solidFill>
                            <a:schemeClr val="dk1"/>
                          </a:solidFill>
                          <a:latin typeface="Arial Narrow" pitchFamily="34" charset="0"/>
                          <a:ea typeface="+mn-ea"/>
                          <a:cs typeface="+mn-cs"/>
                        </a:rPr>
                        <a:t>Proceso</a:t>
                      </a:r>
                      <a:r>
                        <a:rPr kumimoji="0" lang="es-ES" sz="1700" kern="1200" baseline="0" dirty="0" smtClean="0">
                          <a:solidFill>
                            <a:schemeClr val="dk1"/>
                          </a:solidFill>
                          <a:latin typeface="Arial Narrow" pitchFamily="34" charset="0"/>
                          <a:ea typeface="+mn-ea"/>
                          <a:cs typeface="+mn-cs"/>
                        </a:rPr>
                        <a:t> existente, documento no socializado ni aprobado</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bl>
          </a:graphicData>
        </a:graphic>
      </p:graphicFrame>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43608" y="260648"/>
            <a:ext cx="7024744" cy="1080120"/>
          </a:xfrm>
          <a:solidFill>
            <a:schemeClr val="accent1">
              <a:lumMod val="20000"/>
              <a:lumOff val="80000"/>
            </a:schemeClr>
          </a:solidFill>
        </p:spPr>
        <p:txBody>
          <a:bodyPr>
            <a:normAutofit/>
          </a:bodyPr>
          <a:lstStyle/>
          <a:p>
            <a:pPr lvl="0" algn="ctr"/>
            <a:r>
              <a:rPr lang="es-EC" b="1" dirty="0" smtClean="0">
                <a:solidFill>
                  <a:schemeClr val="tx1"/>
                </a:solidFill>
              </a:rPr>
              <a:t>Componentes del </a:t>
            </a:r>
            <a:br>
              <a:rPr lang="es-EC" b="1" dirty="0" smtClean="0">
                <a:solidFill>
                  <a:schemeClr val="tx1"/>
                </a:solidFill>
              </a:rPr>
            </a:br>
            <a:r>
              <a:rPr lang="es-EC" b="1" dirty="0" smtClean="0">
                <a:solidFill>
                  <a:schemeClr val="tx1"/>
                </a:solidFill>
              </a:rPr>
              <a:t>Modelo de Gestión</a:t>
            </a:r>
            <a:endParaRPr lang="es-EC" dirty="0">
              <a:solidFill>
                <a:schemeClr val="tx1"/>
              </a:solidFill>
            </a:endParaRPr>
          </a:p>
        </p:txBody>
      </p:sp>
      <p:graphicFrame>
        <p:nvGraphicFramePr>
          <p:cNvPr id="6" name="5 Marcador de contenido"/>
          <p:cNvGraphicFramePr>
            <a:graphicFrameLocks noGrp="1"/>
          </p:cNvGraphicFramePr>
          <p:nvPr>
            <p:ph idx="1"/>
          </p:nvPr>
        </p:nvGraphicFramePr>
        <p:xfrm>
          <a:off x="611560" y="1628800"/>
          <a:ext cx="77048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D65F51E2-BB87-470F-AA60-5751263687A0}" type="slidenum">
              <a:rPr lang="es-ES" smtClean="0"/>
              <a:pPr/>
              <a:t>2</a:t>
            </a:fld>
            <a:endParaRPr lang="es-ES"/>
          </a:p>
        </p:txBody>
      </p:sp>
    </p:spTree>
    <p:extLst>
      <p:ext uri="{BB962C8B-B14F-4D97-AF65-F5344CB8AC3E}">
        <p14:creationId xmlns:p14="http://schemas.microsoft.com/office/powerpoint/2010/main" xmlns="" val="153085130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6" name="5 Marcador de número de diapositiva"/>
          <p:cNvSpPr>
            <a:spLocks noGrp="1"/>
          </p:cNvSpPr>
          <p:nvPr>
            <p:ph type="sldNum" sz="quarter" idx="12"/>
          </p:nvPr>
        </p:nvSpPr>
        <p:spPr/>
        <p:txBody>
          <a:bodyPr/>
          <a:lstStyle/>
          <a:p>
            <a:fld id="{240D5ECE-8B49-45CD-BE81-EF81920D1969}" type="slidenum">
              <a:rPr lang="es-AR" smtClean="0"/>
              <a:pPr/>
              <a:t>20</a:t>
            </a:fld>
            <a:endParaRPr lang="es-AR" dirty="0"/>
          </a:p>
        </p:txBody>
      </p:sp>
      <p:pic>
        <p:nvPicPr>
          <p:cNvPr id="8" name="Picture 2" descr="http://2.bp.blogspot.com/-6oMUH55OZhY/T3IW59dr5HI/AAAAAAAABQU/B-iGbhElHb8/s1600/401450_249095308499110_131790786896230_572553_1605565683_n.jpg"/>
          <p:cNvPicPr>
            <a:picLocks noChangeAspect="1" noChangeArrowheads="1"/>
          </p:cNvPicPr>
          <p:nvPr/>
        </p:nvPicPr>
        <p:blipFill>
          <a:blip r:embed="rId6" cstate="print"/>
          <a:srcRect t="25688" b="9633"/>
          <a:stretch>
            <a:fillRect/>
          </a:stretch>
        </p:blipFill>
        <p:spPr bwMode="auto">
          <a:xfrm>
            <a:off x="0" y="5929330"/>
            <a:ext cx="1896845" cy="928670"/>
          </a:xfrm>
          <a:prstGeom prst="rect">
            <a:avLst/>
          </a:prstGeom>
          <a:noFill/>
        </p:spPr>
      </p:pic>
      <p:graphicFrame>
        <p:nvGraphicFramePr>
          <p:cNvPr id="9" name="8 Tabla"/>
          <p:cNvGraphicFramePr>
            <a:graphicFrameLocks noGrp="1"/>
          </p:cNvGraphicFramePr>
          <p:nvPr/>
        </p:nvGraphicFramePr>
        <p:xfrm>
          <a:off x="357158" y="357166"/>
          <a:ext cx="8286808" cy="5303520"/>
        </p:xfrm>
        <a:graphic>
          <a:graphicData uri="http://schemas.openxmlformats.org/drawingml/2006/table">
            <a:tbl>
              <a:tblPr firstRow="1" bandRow="1">
                <a:tableStyleId>{EB9631B5-78F2-41C9-869B-9F39066F8104}</a:tableStyleId>
              </a:tblPr>
              <a:tblGrid>
                <a:gridCol w="4071966"/>
                <a:gridCol w="4214842"/>
              </a:tblGrid>
              <a:tr h="317038">
                <a:tc>
                  <a:txBody>
                    <a:bodyPr/>
                    <a:lstStyle/>
                    <a:p>
                      <a:pPr algn="ctr"/>
                      <a:r>
                        <a:rPr lang="es-ES" sz="1700" dirty="0" smtClean="0">
                          <a:latin typeface="Arial Narrow" pitchFamily="34" charset="0"/>
                        </a:rPr>
                        <a:t>RECOMENDACIÓN (13-14 MARZO)</a:t>
                      </a:r>
                      <a:endParaRPr lang="es-ES" sz="1700" dirty="0">
                        <a:latin typeface="Arial Narrow" pitchFamily="34" charset="0"/>
                      </a:endParaRPr>
                    </a:p>
                  </a:txBody>
                  <a:tcPr/>
                </a:tc>
                <a:tc>
                  <a:txBody>
                    <a:bodyPr/>
                    <a:lstStyle/>
                    <a:p>
                      <a:pPr algn="ctr"/>
                      <a:r>
                        <a:rPr lang="es-ES" sz="1700" dirty="0" smtClean="0">
                          <a:latin typeface="Arial Narrow" pitchFamily="34" charset="0"/>
                        </a:rPr>
                        <a:t>ACCIÓN </a:t>
                      </a:r>
                      <a:endParaRPr lang="es-ES" sz="1700" dirty="0">
                        <a:latin typeface="Arial Narrow" pitchFamily="34" charset="0"/>
                      </a:endParaRPr>
                    </a:p>
                  </a:txBody>
                  <a:tcPr/>
                </a:tc>
              </a:tr>
              <a:tr h="317038">
                <a:tc>
                  <a:txBody>
                    <a:bodyPr/>
                    <a:lstStyle/>
                    <a:p>
                      <a:pPr marL="185738" indent="-185738">
                        <a:buFont typeface="Arial" pitchFamily="34" charset="0"/>
                        <a:buChar char="•"/>
                      </a:pPr>
                      <a:r>
                        <a:rPr kumimoji="0" lang="es-ES" sz="1700" kern="1200" smtClean="0">
                          <a:solidFill>
                            <a:schemeClr val="dk1"/>
                          </a:solidFill>
                          <a:latin typeface="Arial Narrow" pitchFamily="34" charset="0"/>
                          <a:ea typeface="+mn-ea"/>
                          <a:cs typeface="+mn-cs"/>
                        </a:rPr>
                        <a:t>Programa de Capacitación Docente</a:t>
                      </a:r>
                      <a:endParaRPr kumimoji="0" lang="es-ES" sz="1700" kern="1200" dirty="0" smtClean="0">
                        <a:solidFill>
                          <a:schemeClr val="dk1"/>
                        </a:solidFill>
                        <a:latin typeface="Arial Narrow" pitchFamily="34" charset="0"/>
                        <a:ea typeface="+mn-ea"/>
                        <a:cs typeface="+mn-cs"/>
                      </a:endParaRPr>
                    </a:p>
                  </a:txBody>
                  <a:tcPr/>
                </a:tc>
                <a:tc>
                  <a:txBody>
                    <a:bodyPr/>
                    <a:lstStyle/>
                    <a:p>
                      <a:pPr marL="0" indent="0">
                        <a:buFontTx/>
                        <a:buNone/>
                      </a:pPr>
                      <a:r>
                        <a:rPr lang="es-ES" sz="1700" dirty="0" smtClean="0">
                          <a:latin typeface="Arial Narrow" pitchFamily="34" charset="0"/>
                        </a:rPr>
                        <a:t>Asumimos</a:t>
                      </a:r>
                      <a:r>
                        <a:rPr lang="es-ES" sz="1700" baseline="0" dirty="0" smtClean="0">
                          <a:latin typeface="Arial Narrow" pitchFamily="34" charset="0"/>
                        </a:rPr>
                        <a:t> </a:t>
                      </a:r>
                      <a:r>
                        <a:rPr lang="es-ES" sz="1700" dirty="0" smtClean="0">
                          <a:latin typeface="Arial Narrow" pitchFamily="34" charset="0"/>
                        </a:rPr>
                        <a:t>las ofertas de instituciones amigas. Y en la actualidad a lo propuesto por el CONESSCC</a:t>
                      </a:r>
                      <a:endParaRPr lang="es-ES" sz="1700" dirty="0">
                        <a:latin typeface="Arial Narrow" pitchFamily="34" charset="0"/>
                      </a:endParaRPr>
                    </a:p>
                  </a:txBody>
                  <a:tcPr>
                    <a:solidFill>
                      <a:srgbClr val="FFFF00"/>
                    </a:solidFill>
                  </a:tcPr>
                </a:tc>
              </a:tr>
              <a:tr h="268612">
                <a:tc>
                  <a:txBody>
                    <a:bodyPr/>
                    <a:lstStyle/>
                    <a:p>
                      <a:pPr marL="185738" indent="-185738">
                        <a:buFont typeface="Arial" pitchFamily="34" charset="0"/>
                        <a:buChar char="•"/>
                      </a:pPr>
                      <a:r>
                        <a:rPr kumimoji="0" lang="es-ES" sz="1700" kern="1200" dirty="0" smtClean="0">
                          <a:solidFill>
                            <a:schemeClr val="dk1"/>
                          </a:solidFill>
                          <a:latin typeface="Arial Narrow" pitchFamily="34" charset="0"/>
                          <a:ea typeface="+mn-ea"/>
                          <a:cs typeface="+mn-cs"/>
                        </a:rPr>
                        <a:t>Evidenciar reuniones de Consejo Ejecutivo</a:t>
                      </a:r>
                    </a:p>
                  </a:txBody>
                  <a:tcPr/>
                </a:tc>
                <a:tc>
                  <a:txBody>
                    <a:bodyPr/>
                    <a:lstStyle/>
                    <a:p>
                      <a:pPr marL="0" indent="0">
                        <a:buFontTx/>
                        <a:buNone/>
                      </a:pPr>
                      <a:r>
                        <a:rPr kumimoji="0" lang="es-ES" sz="1700" kern="1200" dirty="0" smtClean="0">
                          <a:solidFill>
                            <a:schemeClr val="dk1"/>
                          </a:solidFill>
                          <a:latin typeface="Arial Narrow" pitchFamily="34" charset="0"/>
                          <a:ea typeface="+mn-ea"/>
                          <a:cs typeface="+mn-cs"/>
                        </a:rPr>
                        <a:t>Equipo Gestor asume las organización de las actividades semanales. Se </a:t>
                      </a:r>
                      <a:r>
                        <a:rPr kumimoji="0" lang="es-ES" sz="1700" kern="1200" dirty="0" err="1" smtClean="0">
                          <a:solidFill>
                            <a:schemeClr val="dk1"/>
                          </a:solidFill>
                          <a:latin typeface="Arial Narrow" pitchFamily="34" charset="0"/>
                          <a:ea typeface="+mn-ea"/>
                          <a:cs typeface="+mn-cs"/>
                        </a:rPr>
                        <a:t>mensualizará</a:t>
                      </a:r>
                      <a:r>
                        <a:rPr kumimoji="0" lang="es-ES" sz="1700" kern="1200" dirty="0" smtClean="0">
                          <a:solidFill>
                            <a:schemeClr val="dk1"/>
                          </a:solidFill>
                          <a:latin typeface="Arial Narrow" pitchFamily="34" charset="0"/>
                          <a:ea typeface="+mn-ea"/>
                          <a:cs typeface="+mn-cs"/>
                        </a:rPr>
                        <a:t> las</a:t>
                      </a:r>
                      <a:r>
                        <a:rPr kumimoji="0" lang="es-ES" sz="1700" kern="1200" baseline="0" dirty="0" smtClean="0">
                          <a:solidFill>
                            <a:schemeClr val="dk1"/>
                          </a:solidFill>
                          <a:latin typeface="Arial Narrow" pitchFamily="34" charset="0"/>
                          <a:ea typeface="+mn-ea"/>
                          <a:cs typeface="+mn-cs"/>
                        </a:rPr>
                        <a:t> reuniones de Consejo Ejecutivo </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126698">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Elaborar</a:t>
                      </a:r>
                      <a:r>
                        <a:rPr kumimoji="0" lang="es-ES" sz="1700" kern="1200" baseline="0" dirty="0" smtClean="0">
                          <a:solidFill>
                            <a:schemeClr val="dk1"/>
                          </a:solidFill>
                          <a:latin typeface="Arial Narrow" pitchFamily="34" charset="0"/>
                          <a:ea typeface="+mn-ea"/>
                          <a:cs typeface="+mn-cs"/>
                        </a:rPr>
                        <a:t> Plan de contingencia ante la salida de docentes</a:t>
                      </a:r>
                      <a:endParaRPr kumimoji="0" lang="es-ES" sz="1700" kern="1200" dirty="0" smtClean="0">
                        <a:solidFill>
                          <a:schemeClr val="dk1"/>
                        </a:solidFill>
                        <a:latin typeface="Arial Narrow"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700" kern="1200" dirty="0" smtClean="0">
                          <a:solidFill>
                            <a:schemeClr val="dk1"/>
                          </a:solidFill>
                          <a:latin typeface="Arial Narrow" pitchFamily="34" charset="0"/>
                          <a:ea typeface="+mn-ea"/>
                          <a:cs typeface="+mn-cs"/>
                        </a:rPr>
                        <a:t>Concretar</a:t>
                      </a:r>
                      <a:r>
                        <a:rPr kumimoji="0" lang="es-ES" sz="1700" kern="1200" baseline="0" dirty="0" smtClean="0">
                          <a:solidFill>
                            <a:schemeClr val="dk1"/>
                          </a:solidFill>
                          <a:latin typeface="Arial Narrow" pitchFamily="34" charset="0"/>
                          <a:ea typeface="+mn-ea"/>
                          <a:cs typeface="+mn-cs"/>
                        </a:rPr>
                        <a:t> un </a:t>
                      </a:r>
                      <a:r>
                        <a:rPr kumimoji="0" lang="es-ES" sz="1700" kern="1200" dirty="0" smtClean="0">
                          <a:solidFill>
                            <a:schemeClr val="dk1"/>
                          </a:solidFill>
                          <a:latin typeface="Arial Narrow" pitchFamily="34" charset="0"/>
                          <a:ea typeface="+mn-ea"/>
                          <a:cs typeface="+mn-cs"/>
                        </a:rPr>
                        <a:t>Plan de Contingencia frente a la deserción laboral.</a:t>
                      </a:r>
                    </a:p>
                  </a:txBody>
                  <a:tcPr>
                    <a:solidFill>
                      <a:srgbClr val="FF0000"/>
                    </a:solidFill>
                  </a:tcPr>
                </a:tc>
              </a:tr>
              <a:tr h="317038">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Proyecto de vínculo con la comunidad</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Existen convenios: U. Metropolitana, Danza Humanizarte,</a:t>
                      </a:r>
                      <a:r>
                        <a:rPr kumimoji="0" lang="es-ES" sz="1700" kern="1200" baseline="0" dirty="0" smtClean="0">
                          <a:solidFill>
                            <a:schemeClr val="dk1"/>
                          </a:solidFill>
                          <a:latin typeface="Arial Narrow" pitchFamily="34" charset="0"/>
                          <a:ea typeface="+mn-ea"/>
                          <a:cs typeface="+mn-cs"/>
                        </a:rPr>
                        <a:t> Secretaría Municipal de Cultura.</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0">
                <a:tc>
                  <a:txBody>
                    <a:bodyPr/>
                    <a:lstStyle/>
                    <a:p>
                      <a:pPr>
                        <a:buFont typeface="Arial" pitchFamily="34" charset="0"/>
                        <a:buChar char="•"/>
                      </a:pPr>
                      <a:r>
                        <a:rPr kumimoji="0" lang="es-ES" sz="1700" kern="1200" dirty="0" smtClean="0">
                          <a:solidFill>
                            <a:schemeClr val="dk1"/>
                          </a:solidFill>
                          <a:latin typeface="Arial Narrow" pitchFamily="34" charset="0"/>
                          <a:ea typeface="+mn-ea"/>
                          <a:cs typeface="+mn-cs"/>
                        </a:rPr>
                        <a:t> Revisar mejoras de sueldos del personal</a:t>
                      </a:r>
                    </a:p>
                  </a:txBody>
                  <a:tcPr/>
                </a:tc>
                <a:tc>
                  <a:txBody>
                    <a:bodyPr/>
                    <a:lstStyle/>
                    <a:p>
                      <a:pPr>
                        <a:buFontTx/>
                        <a:buNone/>
                      </a:pPr>
                      <a:r>
                        <a:rPr kumimoji="0" lang="es-ES" sz="1700" kern="1200" dirty="0" smtClean="0">
                          <a:solidFill>
                            <a:schemeClr val="dk1"/>
                          </a:solidFill>
                          <a:latin typeface="Arial Narrow" pitchFamily="34" charset="0"/>
                          <a:ea typeface="+mn-ea"/>
                          <a:cs typeface="+mn-cs"/>
                        </a:rPr>
                        <a:t>El estado financiero</a:t>
                      </a:r>
                      <a:r>
                        <a:rPr kumimoji="0" lang="es-ES" sz="1700" kern="1200" baseline="0" dirty="0" smtClean="0">
                          <a:solidFill>
                            <a:schemeClr val="dk1"/>
                          </a:solidFill>
                          <a:latin typeface="Arial Narrow" pitchFamily="34" charset="0"/>
                          <a:ea typeface="+mn-ea"/>
                          <a:cs typeface="+mn-cs"/>
                        </a:rPr>
                        <a:t> institucional no permite esta revisión</a:t>
                      </a:r>
                      <a:endParaRPr kumimoji="0" lang="es-ES" sz="1700" kern="1200" dirty="0" smtClean="0">
                        <a:solidFill>
                          <a:schemeClr val="dk1"/>
                        </a:solidFill>
                        <a:latin typeface="Arial Narrow" pitchFamily="34" charset="0"/>
                        <a:ea typeface="+mn-ea"/>
                        <a:cs typeface="+mn-cs"/>
                      </a:endParaRPr>
                    </a:p>
                  </a:txBody>
                  <a:tcPr>
                    <a:solidFill>
                      <a:srgbClr val="FFFF00"/>
                    </a:solidFill>
                  </a:tcPr>
                </a:tc>
              </a:tr>
              <a:tr h="0">
                <a:tc>
                  <a:txBody>
                    <a:bodyPr/>
                    <a:lstStyle/>
                    <a:p>
                      <a:pPr marL="93663" indent="-93663">
                        <a:buFont typeface="Arial" pitchFamily="34" charset="0"/>
                        <a:buChar char="•"/>
                      </a:pPr>
                      <a:r>
                        <a:rPr kumimoji="0" lang="es-ES" sz="1700" kern="1200" dirty="0" smtClean="0">
                          <a:solidFill>
                            <a:schemeClr val="dk1"/>
                          </a:solidFill>
                          <a:latin typeface="Arial Narrow" pitchFamily="34" charset="0"/>
                          <a:ea typeface="+mn-ea"/>
                          <a:cs typeface="+mn-cs"/>
                        </a:rPr>
                        <a:t> Revisar servicio de Internet institucional,</a:t>
                      </a:r>
                      <a:r>
                        <a:rPr kumimoji="0" lang="es-ES" sz="1700" kern="1200" baseline="0" dirty="0" smtClean="0">
                          <a:solidFill>
                            <a:schemeClr val="dk1"/>
                          </a:solidFill>
                          <a:latin typeface="Arial Narrow" pitchFamily="34" charset="0"/>
                          <a:ea typeface="+mn-ea"/>
                          <a:cs typeface="+mn-cs"/>
                        </a:rPr>
                        <a:t> tanto externa como interna.</a:t>
                      </a:r>
                      <a:endParaRPr kumimoji="0" lang="es-ES" sz="1700" kern="1200" dirty="0" smtClean="0">
                        <a:solidFill>
                          <a:schemeClr val="dk1"/>
                        </a:solidFill>
                        <a:latin typeface="Arial Narrow" pitchFamily="34" charset="0"/>
                        <a:ea typeface="+mn-ea"/>
                        <a:cs typeface="+mn-cs"/>
                      </a:endParaRPr>
                    </a:p>
                  </a:txBody>
                  <a:tcPr/>
                </a:tc>
                <a:tc>
                  <a:txBody>
                    <a:bodyPr/>
                    <a:lstStyle/>
                    <a:p>
                      <a:pPr>
                        <a:buFontTx/>
                        <a:buNone/>
                      </a:pPr>
                      <a:r>
                        <a:rPr kumimoji="0" lang="es-ES" sz="1700" kern="1200" dirty="0" smtClean="0">
                          <a:solidFill>
                            <a:schemeClr val="dk1"/>
                          </a:solidFill>
                          <a:latin typeface="Arial Narrow" pitchFamily="34" charset="0"/>
                          <a:ea typeface="+mn-ea"/>
                          <a:cs typeface="+mn-cs"/>
                        </a:rPr>
                        <a:t>Contratación de Ing.</a:t>
                      </a:r>
                      <a:r>
                        <a:rPr kumimoji="0" lang="es-ES" sz="1700" kern="1200" baseline="0" dirty="0" smtClean="0">
                          <a:solidFill>
                            <a:schemeClr val="dk1"/>
                          </a:solidFill>
                          <a:latin typeface="Arial Narrow" pitchFamily="34" charset="0"/>
                          <a:ea typeface="+mn-ea"/>
                          <a:cs typeface="+mn-cs"/>
                        </a:rPr>
                        <a:t> Juan Carlos Ruiseñor para mantenimiento e implementación de redes internas.</a:t>
                      </a:r>
                    </a:p>
                    <a:p>
                      <a:pPr>
                        <a:buFontTx/>
                        <a:buNone/>
                      </a:pPr>
                      <a:r>
                        <a:rPr kumimoji="0" lang="es-ES" sz="1700" kern="1200" baseline="0" dirty="0" smtClean="0">
                          <a:solidFill>
                            <a:schemeClr val="dk1"/>
                          </a:solidFill>
                          <a:latin typeface="Arial Narrow" pitchFamily="34" charset="0"/>
                          <a:ea typeface="+mn-ea"/>
                          <a:cs typeface="+mn-cs"/>
                        </a:rPr>
                        <a:t>Firma de Contrato con CNT para internet administrativo. Mejora de ancho de banda con </a:t>
                      </a:r>
                      <a:r>
                        <a:rPr kumimoji="0" lang="es-ES" sz="1700" kern="1200" baseline="0" dirty="0" err="1" smtClean="0">
                          <a:solidFill>
                            <a:schemeClr val="dk1"/>
                          </a:solidFill>
                          <a:latin typeface="Arial Narrow" pitchFamily="34" charset="0"/>
                          <a:ea typeface="+mn-ea"/>
                          <a:cs typeface="+mn-cs"/>
                        </a:rPr>
                        <a:t>Puntonet</a:t>
                      </a:r>
                      <a:r>
                        <a:rPr kumimoji="0" lang="es-ES" sz="1700" kern="1200" baseline="0" dirty="0" smtClean="0">
                          <a:solidFill>
                            <a:schemeClr val="dk1"/>
                          </a:solidFill>
                          <a:latin typeface="Arial Narrow" pitchFamily="34" charset="0"/>
                          <a:ea typeface="+mn-ea"/>
                          <a:cs typeface="+mn-cs"/>
                        </a:rPr>
                        <a:t>.</a:t>
                      </a:r>
                      <a:endParaRPr kumimoji="0" lang="es-ES" sz="1700" kern="1200" dirty="0" smtClean="0">
                        <a:solidFill>
                          <a:schemeClr val="dk1"/>
                        </a:solidFill>
                        <a:latin typeface="Arial Narrow" pitchFamily="34" charset="0"/>
                        <a:ea typeface="+mn-ea"/>
                        <a:cs typeface="+mn-cs"/>
                      </a:endParaRPr>
                    </a:p>
                  </a:txBody>
                  <a:tcPr>
                    <a:solidFill>
                      <a:srgbClr val="92D050"/>
                    </a:solidFill>
                  </a:tcPr>
                </a:tc>
              </a:tr>
            </a:tbl>
          </a:graphicData>
        </a:graphic>
      </p:graphicFrame>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TextBox 22"/>
          <p:cNvSpPr txBox="1"/>
          <p:nvPr/>
        </p:nvSpPr>
        <p:spPr>
          <a:xfrm>
            <a:off x="276924" y="1897380"/>
            <a:ext cx="4676076" cy="3512820"/>
          </a:xfrm>
          <a:prstGeom prst="rect">
            <a:avLst/>
          </a:prstGeom>
          <a:noFill/>
        </p:spPr>
        <p:txBody>
          <a:bodyPr wrap="square" lIns="91440" rtlCol="0">
            <a:normAutofit/>
          </a:bodyPr>
          <a:lstStyle/>
          <a:p>
            <a:pPr marL="174625" indent="11113">
              <a:buClr>
                <a:prstClr val="black">
                  <a:lumMod val="50000"/>
                  <a:lumOff val="50000"/>
                </a:prstClr>
              </a:buClr>
              <a:buSzPct val="94000"/>
            </a:pPr>
            <a:r>
              <a:rPr lang="es-ES" dirty="0" smtClean="0">
                <a:solidFill>
                  <a:prstClr val="black">
                    <a:lumMod val="75000"/>
                    <a:lumOff val="25000"/>
                  </a:prstClr>
                </a:solidFill>
              </a:rPr>
              <a:t>DESDE EL CUMPLIMIENTO DE LAS RECOMENDACIONES DEL CONESSCC:</a:t>
            </a:r>
          </a:p>
          <a:p>
            <a:pPr marL="174625" indent="-174625">
              <a:buClr>
                <a:prstClr val="black">
                  <a:lumMod val="50000"/>
                  <a:lumOff val="50000"/>
                </a:prstClr>
              </a:buClr>
              <a:buSzPct val="94000"/>
            </a:pPr>
            <a:endParaRPr lang="es-ES" dirty="0" smtClean="0">
              <a:solidFill>
                <a:prstClr val="black">
                  <a:lumMod val="75000"/>
                  <a:lumOff val="25000"/>
                </a:prstClr>
              </a:solidFill>
            </a:endParaRPr>
          </a:p>
          <a:p>
            <a:pPr marL="174625" indent="-174625">
              <a:buClr>
                <a:prstClr val="black">
                  <a:lumMod val="50000"/>
                  <a:lumOff val="50000"/>
                </a:prstClr>
              </a:buClr>
              <a:buSzPct val="94000"/>
              <a:buFont typeface="Calibri" pitchFamily="34" charset="0"/>
              <a:buChar char="»"/>
            </a:pPr>
            <a:r>
              <a:rPr b="1" smtClean="0">
                <a:solidFill>
                  <a:srgbClr val="FF0000"/>
                </a:solidFill>
                <a:effectLst>
                  <a:outerShdw blurRad="38100" dist="38100" dir="2700000" algn="tl">
                    <a:srgbClr val="000000">
                      <a:alpha val="43137"/>
                    </a:srgbClr>
                  </a:outerShdw>
                </a:effectLst>
              </a:rPr>
              <a:t>Rojo : DEBE IMPLEMENTARSE</a:t>
            </a:r>
          </a:p>
          <a:p>
            <a:pPr marL="174625" indent="-174625">
              <a:buClr>
                <a:prstClr val="black">
                  <a:lumMod val="50000"/>
                  <a:lumOff val="50000"/>
                </a:prstClr>
              </a:buClr>
              <a:buSzPct val="94000"/>
            </a:pPr>
            <a:r>
              <a:rPr b="1" smtClean="0">
                <a:solidFill>
                  <a:srgbClr val="FF0000"/>
                </a:solidFill>
                <a:effectLst>
                  <a:outerShdw blurRad="38100" dist="38100" dir="2700000" algn="tl">
                    <a:srgbClr val="000000">
                      <a:alpha val="43137"/>
                    </a:srgbClr>
                  </a:outerShdw>
                </a:effectLst>
              </a:rPr>
              <a:t>	</a:t>
            </a:r>
            <a:r>
              <a:rPr smtClean="0">
                <a:effectLst>
                  <a:outerShdw blurRad="38100" dist="38100" dir="2700000" algn="tl">
                    <a:srgbClr val="000000">
                      <a:alpha val="43137"/>
                    </a:srgbClr>
                  </a:outerShdw>
                </a:effectLst>
              </a:rPr>
              <a:t>De 25 aspectos 4 </a:t>
            </a:r>
            <a:r>
              <a:rPr lang="es-ES" dirty="0" smtClean="0">
                <a:effectLst>
                  <a:outerShdw blurRad="38100" dist="38100" dir="2700000" algn="tl">
                    <a:srgbClr val="000000">
                      <a:alpha val="43137"/>
                    </a:srgbClr>
                  </a:outerShdw>
                </a:effectLst>
              </a:rPr>
              <a:t>PENDIENTES </a:t>
            </a:r>
            <a:r>
              <a:rPr smtClean="0">
                <a:effectLst>
                  <a:outerShdw blurRad="38100" dist="38100" dir="2700000" algn="tl">
                    <a:srgbClr val="000000">
                      <a:alpha val="43137"/>
                    </a:srgbClr>
                  </a:outerShdw>
                </a:effectLst>
              </a:rPr>
              <a:t>= 16%</a:t>
            </a:r>
            <a:endParaRPr lang="es-ES" dirty="0"/>
          </a:p>
          <a:p>
            <a:pPr>
              <a:buClr>
                <a:prstClr val="black">
                  <a:lumMod val="50000"/>
                  <a:lumOff val="50000"/>
                </a:prstClr>
              </a:buClr>
              <a:buSzPct val="94000"/>
            </a:pPr>
            <a:endParaRPr lang="es-ES" dirty="0">
              <a:solidFill>
                <a:prstClr val="black">
                  <a:lumMod val="75000"/>
                  <a:lumOff val="25000"/>
                </a:prstClr>
              </a:solidFill>
            </a:endParaRPr>
          </a:p>
          <a:p>
            <a:pPr marL="171450" indent="-171450">
              <a:buClr>
                <a:prstClr val="black">
                  <a:lumMod val="50000"/>
                  <a:lumOff val="50000"/>
                </a:prstClr>
              </a:buClr>
              <a:buSzPct val="94000"/>
              <a:buFont typeface="Calibri" pitchFamily="34" charset="0"/>
              <a:buChar char="»"/>
            </a:pPr>
            <a:r>
              <a:rPr b="1" smtClean="0">
                <a:solidFill>
                  <a:srgbClr val="FF0000"/>
                </a:solidFill>
                <a:effectLst>
                  <a:outerShdw blurRad="38100" dist="38100" dir="2700000" algn="tl">
                    <a:srgbClr val="000000">
                      <a:alpha val="43137"/>
                    </a:srgbClr>
                  </a:outerShdw>
                </a:effectLst>
              </a:rPr>
              <a:t> </a:t>
            </a:r>
            <a:r>
              <a:rPr b="1" smtClean="0">
                <a:solidFill>
                  <a:srgbClr val="FFFF00"/>
                </a:solidFill>
                <a:effectLst>
                  <a:outerShdw blurRad="38100" dist="38100" dir="2700000" algn="tl">
                    <a:srgbClr val="000000">
                      <a:alpha val="43137"/>
                    </a:srgbClr>
                  </a:outerShdw>
                </a:effectLst>
              </a:rPr>
              <a:t>Amarillo:  MEJORABLE:</a:t>
            </a:r>
          </a:p>
          <a:p>
            <a:pPr marL="171450" indent="-171450">
              <a:buClr>
                <a:prstClr val="black">
                  <a:lumMod val="50000"/>
                  <a:lumOff val="50000"/>
                </a:prstClr>
              </a:buClr>
              <a:buSzPct val="94000"/>
            </a:pPr>
            <a:r>
              <a:rPr smtClean="0">
                <a:effectLst>
                  <a:outerShdw blurRad="38100" dist="38100" dir="2700000" algn="tl">
                    <a:srgbClr val="000000">
                      <a:alpha val="43137"/>
                    </a:srgbClr>
                  </a:outerShdw>
                </a:effectLst>
              </a:rPr>
              <a:t>	De 25 aspectos  10 MEJORABLES = 40%</a:t>
            </a:r>
            <a:endParaRPr smtClean="0"/>
          </a:p>
          <a:p>
            <a:pPr marL="171450" indent="-171450">
              <a:buClr>
                <a:prstClr val="black">
                  <a:lumMod val="50000"/>
                  <a:lumOff val="50000"/>
                </a:prstClr>
              </a:buClr>
              <a:buSzPct val="94000"/>
            </a:pPr>
            <a:endParaRPr b="1" smtClean="0">
              <a:solidFill>
                <a:srgbClr val="FFFF00"/>
              </a:solidFill>
              <a:effectLst>
                <a:outerShdw blurRad="38100" dist="38100" dir="2700000" algn="tl">
                  <a:srgbClr val="000000">
                    <a:alpha val="43137"/>
                  </a:srgbClr>
                </a:outerShdw>
              </a:effectLst>
            </a:endParaRPr>
          </a:p>
          <a:p>
            <a:pPr marL="171450" indent="-171450">
              <a:buClr>
                <a:prstClr val="black">
                  <a:lumMod val="50000"/>
                  <a:lumOff val="50000"/>
                </a:prstClr>
              </a:buClr>
              <a:buSzPct val="94000"/>
              <a:buFont typeface="Calibri" pitchFamily="34" charset="0"/>
              <a:buChar char="»"/>
            </a:pPr>
            <a:endParaRPr lang="es-ES" dirty="0">
              <a:solidFill>
                <a:prstClr val="black">
                  <a:lumMod val="75000"/>
                  <a:lumOff val="25000"/>
                </a:prstClr>
              </a:solidFill>
            </a:endParaRPr>
          </a:p>
          <a:p>
            <a:pPr marL="169863" indent="-169863">
              <a:buClr>
                <a:prstClr val="black">
                  <a:lumMod val="50000"/>
                  <a:lumOff val="50000"/>
                </a:prstClr>
              </a:buClr>
              <a:buSzPct val="94000"/>
              <a:buFont typeface="Calibri" pitchFamily="34" charset="0"/>
              <a:buChar char="»"/>
            </a:pPr>
            <a:r>
              <a:rPr b="1" smtClean="0">
                <a:solidFill>
                  <a:srgbClr val="92D050"/>
                </a:solidFill>
                <a:effectLst>
                  <a:outerShdw blurRad="38100" dist="38100" dir="2700000" algn="tl">
                    <a:srgbClr val="000000">
                      <a:alpha val="43137"/>
                    </a:srgbClr>
                  </a:outerShdw>
                </a:effectLst>
              </a:rPr>
              <a:t>Verde: SATISFACTORIO</a:t>
            </a:r>
          </a:p>
          <a:p>
            <a:pPr marL="169863" indent="-169863">
              <a:buClr>
                <a:prstClr val="black">
                  <a:lumMod val="50000"/>
                  <a:lumOff val="50000"/>
                </a:prstClr>
              </a:buClr>
              <a:buSzPct val="94000"/>
            </a:pPr>
            <a:r>
              <a:rPr smtClean="0">
                <a:effectLst>
                  <a:outerShdw blurRad="38100" dist="38100" dir="2700000" algn="tl">
                    <a:srgbClr val="000000">
                      <a:alpha val="43137"/>
                    </a:srgbClr>
                  </a:outerShdw>
                </a:effectLst>
              </a:rPr>
              <a:t>	De 25 aspectos  11 SATISFACTORIOS = 44%</a:t>
            </a:r>
            <a:endParaRPr smtClean="0"/>
          </a:p>
          <a:p>
            <a:pPr marL="169863" indent="-169863">
              <a:buClr>
                <a:prstClr val="black">
                  <a:lumMod val="50000"/>
                  <a:lumOff val="50000"/>
                </a:prstClr>
              </a:buClr>
              <a:buSzPct val="94000"/>
              <a:buFont typeface="Calibri" pitchFamily="34" charset="0"/>
              <a:buChar char="»"/>
            </a:pPr>
            <a:endParaRPr lang="es-ES" dirty="0">
              <a:solidFill>
                <a:prstClr val="black"/>
              </a:solidFill>
            </a:endParaRPr>
          </a:p>
        </p:txBody>
      </p:sp>
      <p:sp>
        <p:nvSpPr>
          <p:cNvPr id="24" name="TextBox 23"/>
          <p:cNvSpPr txBox="1"/>
          <p:nvPr/>
        </p:nvSpPr>
        <p:spPr>
          <a:xfrm>
            <a:off x="428596" y="500042"/>
            <a:ext cx="8313234" cy="846386"/>
          </a:xfrm>
          <a:prstGeom prst="rect">
            <a:avLst/>
          </a:prstGeom>
          <a:noFill/>
          <a:ln>
            <a:noFill/>
          </a:ln>
        </p:spPr>
        <p:txBody>
          <a:bodyPr wrap="square" tIns="0" bIns="0" rtlCol="0" anchor="b" anchorCtr="0">
            <a:normAutofit fontScale="55000" lnSpcReduction="20000"/>
          </a:bodyPr>
          <a:lstStyle/>
          <a:p>
            <a:r>
              <a:rPr sz="6000" smtClean="0"/>
              <a:t>PORCENTAJES DE DESEMPEÑO DEL RECTOR AL FRENTE DEL EQUIPO GESTOR</a:t>
            </a:r>
            <a:endParaRPr sz="6000" dirty="0"/>
          </a:p>
        </p:txBody>
      </p:sp>
      <p:sp>
        <p:nvSpPr>
          <p:cNvPr id="18" name="17 Marcador de número de diapositiva"/>
          <p:cNvSpPr>
            <a:spLocks noGrp="1"/>
          </p:cNvSpPr>
          <p:nvPr>
            <p:ph type="sldNum" sz="quarter" idx="12"/>
          </p:nvPr>
        </p:nvSpPr>
        <p:spPr/>
        <p:txBody>
          <a:bodyPr/>
          <a:lstStyle/>
          <a:p>
            <a:fld id="{73820FCD-5F4C-4989-BE05-0A8208BCBC21}" type="slidenum">
              <a:rPr lang="es-AR" smtClean="0"/>
              <a:pPr/>
              <a:t>21</a:t>
            </a:fld>
            <a:endParaRPr kumimoji="0" lang="es-AR" dirty="0"/>
          </a:p>
        </p:txBody>
      </p:sp>
      <p:graphicFrame>
        <p:nvGraphicFramePr>
          <p:cNvPr id="25" name="24 Gráfico"/>
          <p:cNvGraphicFramePr/>
          <p:nvPr/>
        </p:nvGraphicFramePr>
        <p:xfrm>
          <a:off x="4572000" y="1397000"/>
          <a:ext cx="4000528"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6 Botón de acción: Volver">
            <a:hlinkClick r:id="rId5" action="ppaction://hlinksldjump" highlightClick="1"/>
          </p:cNvPr>
          <p:cNvSpPr/>
          <p:nvPr/>
        </p:nvSpPr>
        <p:spPr>
          <a:xfrm>
            <a:off x="8429652" y="5357826"/>
            <a:ext cx="500066" cy="357190"/>
          </a:xfrm>
          <a:prstGeom prst="actionButtonRetur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792288" y="4800600"/>
            <a:ext cx="5486400" cy="1414482"/>
          </a:xfrm>
        </p:spPr>
        <p:txBody>
          <a:bodyPr>
            <a:normAutofit/>
          </a:bodyPr>
          <a:lstStyle/>
          <a:p>
            <a:r>
              <a:rPr lang="es-AR" sz="1600" dirty="0" smtClean="0"/>
              <a:t>Renovando mi compromiso frente a la misión del rectorado,  hago mío el pensamiento del Buen Padre… “Continuemos siendo los pequeños obreros del Buen Dios, los débiles instrumentos de Jesús, siguiendo todo el impulso que Él nos da para cumplir su voluntad”.</a:t>
            </a:r>
          </a:p>
        </p:txBody>
      </p:sp>
      <p:sp>
        <p:nvSpPr>
          <p:cNvPr id="3" name="2 Marcador de número de diapositiva"/>
          <p:cNvSpPr>
            <a:spLocks noGrp="1"/>
          </p:cNvSpPr>
          <p:nvPr>
            <p:ph type="sldNum" sz="quarter" idx="12"/>
          </p:nvPr>
        </p:nvSpPr>
        <p:spPr/>
        <p:txBody>
          <a:bodyPr/>
          <a:lstStyle/>
          <a:p>
            <a:fld id="{73820FCD-5F4C-4989-BE05-0A8208BCBC21}" type="slidenum">
              <a:rPr lang="es-AR" smtClean="0"/>
              <a:pPr/>
              <a:t>22</a:t>
            </a:fld>
            <a:endParaRPr kumimoji="0" lang="es-AR" dirty="0"/>
          </a:p>
        </p:txBody>
      </p:sp>
      <p:pic>
        <p:nvPicPr>
          <p:cNvPr id="58370" name="Picture 2" descr="http://2.bp.blogspot.com/-6oMUH55OZhY/T3IW59dr5HI/AAAAAAAABQU/B-iGbhElHb8/s1600/401450_249095308499110_131790786896230_572553_1605565683_n.jpg"/>
          <p:cNvPicPr>
            <a:picLocks noGrp="1" noChangeAspect="1" noChangeArrowheads="1"/>
          </p:cNvPicPr>
          <p:nvPr>
            <p:ph type="pic" idx="1"/>
          </p:nvPr>
        </p:nvPicPr>
        <p:blipFill>
          <a:blip r:embed="rId2"/>
          <a:srcRect t="459" b="459"/>
          <a:stretch>
            <a:fillRect/>
          </a:stretch>
        </p:blipFill>
        <p:spPr bwMode="auto">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20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grpId="0" nodeType="clickEffect">
                                  <p:stCondLst>
                                    <p:cond delay="0"/>
                                  </p:stCondLst>
                                  <p:childTnLst>
                                    <p:anim calcmode="lin" valueType="num">
                                      <p:cBhvr>
                                        <p:cTn id="11" dur="2000"/>
                                        <p:tgtEl>
                                          <p:spTgt spid="6"/>
                                        </p:tgtEl>
                                        <p:attrNameLst>
                                          <p:attrName>ppt_w</p:attrName>
                                        </p:attrNameLst>
                                      </p:cBhvr>
                                      <p:tavLst>
                                        <p:tav tm="0">
                                          <p:val>
                                            <p:strVal val="ppt_w"/>
                                          </p:val>
                                        </p:tav>
                                        <p:tav tm="100000">
                                          <p:val>
                                            <p:strVal val="ppt_w+.3"/>
                                          </p:val>
                                        </p:tav>
                                      </p:tavLst>
                                    </p:anim>
                                    <p:anim calcmode="lin" valueType="num">
                                      <p:cBhvr>
                                        <p:cTn id="12" dur="2000"/>
                                        <p:tgtEl>
                                          <p:spTgt spid="6"/>
                                        </p:tgtEl>
                                        <p:attrNameLst>
                                          <p:attrName>ppt_h</p:attrName>
                                        </p:attrNameLst>
                                      </p:cBhvr>
                                      <p:tavLst>
                                        <p:tav tm="0">
                                          <p:val>
                                            <p:strVal val="ppt_h"/>
                                          </p:val>
                                        </p:tav>
                                        <p:tav tm="100000">
                                          <p:val>
                                            <p:strVal val="ppt_h"/>
                                          </p:val>
                                        </p:tav>
                                      </p:tavLst>
                                    </p:anim>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0722" name="Picture 2" descr="http://4.bp.blogspot.com/_PLQKL_kpz8g/TI7aq1DsegI/AAAAAAAAABw/h2FMQJ8J74g/s1600/trabajo_equipo.jpg"/>
          <p:cNvPicPr>
            <a:picLocks noChangeAspect="1" noChangeArrowheads="1"/>
          </p:cNvPicPr>
          <p:nvPr/>
        </p:nvPicPr>
        <p:blipFill>
          <a:blip r:embed="rId4"/>
          <a:srcRect/>
          <a:stretch>
            <a:fillRect/>
          </a:stretch>
        </p:blipFill>
        <p:spPr bwMode="auto">
          <a:xfrm>
            <a:off x="5842123" y="3286124"/>
            <a:ext cx="1373062" cy="1285884"/>
          </a:xfrm>
          <a:prstGeom prst="rect">
            <a:avLst/>
          </a:prstGeom>
          <a:noFill/>
        </p:spPr>
      </p:pic>
      <p:sp>
        <p:nvSpPr>
          <p:cNvPr id="2" name="TextBox 1"/>
          <p:cNvSpPr txBox="1"/>
          <p:nvPr/>
        </p:nvSpPr>
        <p:spPr>
          <a:xfrm>
            <a:off x="420030" y="1142984"/>
            <a:ext cx="4953000" cy="5715017"/>
          </a:xfrm>
          <a:prstGeom prst="rect">
            <a:avLst/>
          </a:prstGeom>
          <a:noFill/>
        </p:spPr>
        <p:txBody>
          <a:bodyPr wrap="square" rtlCol="0">
            <a:normAutofit/>
          </a:bodyPr>
          <a:lstStyle/>
          <a:p>
            <a:pPr algn="ctr"/>
            <a:r>
              <a:rPr lang="es-AR" sz="2000" b="1" dirty="0" smtClean="0">
                <a:solidFill>
                  <a:schemeClr val="bg1"/>
                </a:solidFill>
              </a:rPr>
              <a:t>HERMANA FÁTIMA ESPINOZA, </a:t>
            </a:r>
          </a:p>
          <a:p>
            <a:pPr algn="ctr"/>
            <a:r>
              <a:rPr sz="2000" smtClean="0">
                <a:solidFill>
                  <a:schemeClr val="bg1"/>
                </a:solidFill>
              </a:rPr>
              <a:t>Superiora de la Obra.</a:t>
            </a:r>
          </a:p>
          <a:p>
            <a:pPr algn="ctr"/>
            <a:endParaRPr lang="es-AR" sz="2000" dirty="0" smtClean="0">
              <a:solidFill>
                <a:schemeClr val="bg1"/>
              </a:solidFill>
            </a:endParaRPr>
          </a:p>
          <a:p>
            <a:pPr algn="ctr"/>
            <a:r>
              <a:rPr lang="es-AR" sz="2000" b="1" dirty="0" smtClean="0">
                <a:solidFill>
                  <a:schemeClr val="bg1"/>
                </a:solidFill>
              </a:rPr>
              <a:t>MARIO GONZÁLEZ ROMERO, </a:t>
            </a:r>
          </a:p>
          <a:p>
            <a:pPr algn="ctr"/>
            <a:r>
              <a:rPr sz="2000" smtClean="0">
                <a:solidFill>
                  <a:schemeClr val="bg1"/>
                </a:solidFill>
              </a:rPr>
              <a:t>Rector</a:t>
            </a:r>
          </a:p>
          <a:p>
            <a:pPr algn="ctr"/>
            <a:endParaRPr lang="es-AR" sz="2000" dirty="0" smtClean="0">
              <a:solidFill>
                <a:schemeClr val="bg1"/>
              </a:solidFill>
            </a:endParaRPr>
          </a:p>
          <a:p>
            <a:pPr algn="ctr"/>
            <a:r>
              <a:rPr lang="es-AR" sz="2000" b="1" dirty="0" smtClean="0">
                <a:solidFill>
                  <a:schemeClr val="bg1"/>
                </a:solidFill>
              </a:rPr>
              <a:t>JENNY </a:t>
            </a:r>
            <a:r>
              <a:rPr lang="es-AR" sz="2000" b="1" dirty="0" err="1" smtClean="0">
                <a:solidFill>
                  <a:schemeClr val="bg1"/>
                </a:solidFill>
              </a:rPr>
              <a:t>CHISAGUANO</a:t>
            </a:r>
            <a:r>
              <a:rPr lang="es-AR" sz="2000" b="1" dirty="0" smtClean="0">
                <a:solidFill>
                  <a:schemeClr val="bg1"/>
                </a:solidFill>
              </a:rPr>
              <a:t>, </a:t>
            </a:r>
          </a:p>
          <a:p>
            <a:pPr algn="ctr"/>
            <a:r>
              <a:rPr sz="2000" smtClean="0">
                <a:solidFill>
                  <a:schemeClr val="bg1"/>
                </a:solidFill>
              </a:rPr>
              <a:t>Vicerrectora</a:t>
            </a:r>
          </a:p>
          <a:p>
            <a:pPr algn="ctr"/>
            <a:endParaRPr lang="es-AR" sz="2000" dirty="0" smtClean="0">
              <a:solidFill>
                <a:schemeClr val="bg1"/>
              </a:solidFill>
            </a:endParaRPr>
          </a:p>
          <a:p>
            <a:pPr algn="ctr"/>
            <a:r>
              <a:rPr lang="es-AR" sz="2000" b="1" dirty="0" err="1" smtClean="0">
                <a:solidFill>
                  <a:schemeClr val="bg1"/>
                </a:solidFill>
              </a:rPr>
              <a:t>CUMANDÁ</a:t>
            </a:r>
            <a:r>
              <a:rPr lang="es-AR" sz="2000" b="1" dirty="0" smtClean="0">
                <a:solidFill>
                  <a:schemeClr val="bg1"/>
                </a:solidFill>
              </a:rPr>
              <a:t> PUENTE, </a:t>
            </a:r>
          </a:p>
          <a:p>
            <a:pPr algn="ctr"/>
            <a:r>
              <a:rPr sz="2000" smtClean="0">
                <a:solidFill>
                  <a:schemeClr val="bg1"/>
                </a:solidFill>
              </a:rPr>
              <a:t>Coordinadora de la Básica.</a:t>
            </a:r>
          </a:p>
          <a:p>
            <a:pPr algn="ctr"/>
            <a:endParaRPr lang="es-AR" sz="2000" dirty="0" smtClean="0">
              <a:solidFill>
                <a:schemeClr val="bg1"/>
              </a:solidFill>
            </a:endParaRPr>
          </a:p>
          <a:p>
            <a:pPr algn="ctr"/>
            <a:r>
              <a:rPr lang="es-AR" sz="2000" b="1" dirty="0" smtClean="0">
                <a:solidFill>
                  <a:schemeClr val="bg1"/>
                </a:solidFill>
              </a:rPr>
              <a:t>RENATO GONZÁLEZ, </a:t>
            </a:r>
          </a:p>
          <a:p>
            <a:pPr algn="ctr"/>
            <a:r>
              <a:rPr sz="2000" smtClean="0">
                <a:solidFill>
                  <a:schemeClr val="bg1"/>
                </a:solidFill>
              </a:rPr>
              <a:t>Inspector General (e) (I Quimestre)</a:t>
            </a:r>
          </a:p>
          <a:p>
            <a:pPr algn="ctr"/>
            <a:r>
              <a:rPr lang="es-AR" sz="2000" b="1" dirty="0" err="1" smtClean="0">
                <a:solidFill>
                  <a:schemeClr val="bg1"/>
                </a:solidFill>
              </a:rPr>
              <a:t>NARZISA</a:t>
            </a:r>
            <a:r>
              <a:rPr lang="es-AR" sz="2000" b="1" dirty="0" smtClean="0">
                <a:solidFill>
                  <a:schemeClr val="bg1"/>
                </a:solidFill>
              </a:rPr>
              <a:t> PÉREZ, </a:t>
            </a:r>
          </a:p>
          <a:p>
            <a:pPr algn="ctr"/>
            <a:r>
              <a:rPr lang="es-AR" sz="2000" dirty="0" smtClean="0">
                <a:solidFill>
                  <a:schemeClr val="bg1"/>
                </a:solidFill>
              </a:rPr>
              <a:t>Inspectora General (e) (II </a:t>
            </a:r>
            <a:r>
              <a:rPr lang="es-AR" sz="2000" dirty="0" err="1" smtClean="0">
                <a:solidFill>
                  <a:schemeClr val="bg1"/>
                </a:solidFill>
              </a:rPr>
              <a:t>Quimestre</a:t>
            </a:r>
            <a:r>
              <a:rPr lang="es-AR" sz="2000" dirty="0" smtClean="0">
                <a:solidFill>
                  <a:schemeClr val="bg1"/>
                </a:solidFill>
              </a:rPr>
              <a:t>)</a:t>
            </a:r>
          </a:p>
          <a:p>
            <a:pPr algn="ctr"/>
            <a:endParaRPr lang="es-AR" sz="2000" dirty="0" smtClean="0">
              <a:solidFill>
                <a:schemeClr val="bg1"/>
              </a:solidFill>
            </a:endParaRPr>
          </a:p>
          <a:p>
            <a:pPr algn="ctr">
              <a:spcBef>
                <a:spcPts val="100"/>
              </a:spcBef>
            </a:pPr>
            <a:endParaRPr lang="es-ES" sz="2000" dirty="0">
              <a:solidFill>
                <a:schemeClr val="bg1"/>
              </a:solidFill>
            </a:endParaRPr>
          </a:p>
          <a:p>
            <a:pPr algn="ctr"/>
            <a:endParaRPr lang="es-ES" sz="2400" dirty="0">
              <a:solidFill>
                <a:schemeClr val="bg1"/>
              </a:solidFill>
            </a:endParaRPr>
          </a:p>
        </p:txBody>
      </p:sp>
      <p:sp>
        <p:nvSpPr>
          <p:cNvPr id="5" name="TextBox 4"/>
          <p:cNvSpPr txBox="1"/>
          <p:nvPr/>
        </p:nvSpPr>
        <p:spPr>
          <a:xfrm>
            <a:off x="500034" y="357166"/>
            <a:ext cx="4648200" cy="714380"/>
          </a:xfrm>
          <a:prstGeom prst="rect">
            <a:avLst/>
          </a:prstGeom>
          <a:noFill/>
        </p:spPr>
        <p:txBody>
          <a:bodyPr wrap="square" rtlCol="0" anchor="b">
            <a:normAutofit lnSpcReduction="10000"/>
          </a:bodyPr>
          <a:lstStyle/>
          <a:p>
            <a:r>
              <a:rPr lang="es-AR" sz="4400" b="1" dirty="0" smtClean="0">
                <a:solidFill>
                  <a:srgbClr val="FFFF00"/>
                </a:solidFill>
              </a:rPr>
              <a:t>Equipo de Gestión:</a:t>
            </a:r>
            <a:endParaRPr lang="es-ES" sz="4400" b="1" dirty="0">
              <a:solidFill>
                <a:srgbClr val="FFFF00"/>
              </a:solidFill>
            </a:endParaRPr>
          </a:p>
        </p:txBody>
      </p:sp>
      <p:pic>
        <p:nvPicPr>
          <p:cNvPr id="12" name="Picture 11"/>
          <p:cNvPicPr>
            <a:picLocks noChangeAspect="1"/>
          </p:cNvPicPr>
          <p:nvPr/>
        </p:nvPicPr>
        <p:blipFill>
          <a:blip r:embed="rId5" cstate="print"/>
          <a:stretch>
            <a:fillRect/>
          </a:stretch>
        </p:blipFill>
        <p:spPr>
          <a:xfrm rot="198018">
            <a:off x="6065630" y="27806"/>
            <a:ext cx="1031813" cy="2283364"/>
          </a:xfrm>
          <a:prstGeom prst="rect">
            <a:avLst/>
          </a:prstGeom>
        </p:spPr>
      </p:pic>
      <p:pic>
        <p:nvPicPr>
          <p:cNvPr id="16" name="Picture 15"/>
          <p:cNvPicPr>
            <a:picLocks noChangeAspect="1"/>
          </p:cNvPicPr>
          <p:nvPr/>
        </p:nvPicPr>
        <p:blipFill>
          <a:blip r:embed="rId6"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7" cstate="print"/>
          <a:stretch>
            <a:fillRect/>
          </a:stretch>
        </p:blipFill>
        <p:spPr>
          <a:xfrm>
            <a:off x="8001024" y="3000372"/>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Marcador de número de diapositiva"/>
          <p:cNvSpPr>
            <a:spLocks noGrp="1"/>
          </p:cNvSpPr>
          <p:nvPr>
            <p:ph type="sldNum" sz="quarter" idx="12"/>
          </p:nvPr>
        </p:nvSpPr>
        <p:spPr/>
        <p:txBody>
          <a:bodyPr/>
          <a:lstStyle/>
          <a:p>
            <a:fld id="{73820FCD-5F4C-4989-BE05-0A8208BCBC21}" type="slidenum">
              <a:rPr lang="es-AR" smtClean="0"/>
              <a:pPr/>
              <a:t>3</a:t>
            </a:fld>
            <a:endParaRPr kumimoji="0" lang="es-AR" dirty="0"/>
          </a:p>
        </p:txBody>
      </p:sp>
      <p:pic>
        <p:nvPicPr>
          <p:cNvPr id="30" name="Picture 2" descr="http://2.bp.blogspot.com/-6oMUH55OZhY/T3IW59dr5HI/AAAAAAAABQU/B-iGbhElHb8/s1600/401450_249095308499110_131790786896230_572553_1605565683_n.jpg"/>
          <p:cNvPicPr>
            <a:picLocks noChangeAspect="1" noChangeArrowheads="1"/>
          </p:cNvPicPr>
          <p:nvPr/>
        </p:nvPicPr>
        <p:blipFill>
          <a:blip r:embed="rId8"/>
          <a:srcRect t="25688" b="9633"/>
          <a:stretch>
            <a:fillRect/>
          </a:stretch>
        </p:blipFill>
        <p:spPr bwMode="auto">
          <a:xfrm>
            <a:off x="6143636" y="5429264"/>
            <a:ext cx="2571769" cy="125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vertical"/>
          <p:cNvSpPr>
            <a:spLocks noGrp="1"/>
          </p:cNvSpPr>
          <p:nvPr>
            <p:ph type="body" orient="vert" idx="1"/>
          </p:nvPr>
        </p:nvSpPr>
        <p:spPr>
          <a:xfrm rot="16200000">
            <a:off x="4286249" y="-2786107"/>
            <a:ext cx="571506" cy="8286807"/>
          </a:xfrm>
        </p:spPr>
        <p:txBody>
          <a:bodyPr>
            <a:normAutofit fontScale="92500" lnSpcReduction="20000"/>
          </a:bodyPr>
          <a:lstStyle/>
          <a:p>
            <a:r>
              <a:rPr lang="es-AR" dirty="0" smtClean="0"/>
              <a:t>NÚMERO DE ESTUDIANTES</a:t>
            </a:r>
          </a:p>
        </p:txBody>
      </p:sp>
      <p:sp>
        <p:nvSpPr>
          <p:cNvPr id="2" name="1 Marcador de número de diapositiva"/>
          <p:cNvSpPr>
            <a:spLocks noGrp="1"/>
          </p:cNvSpPr>
          <p:nvPr>
            <p:ph type="sldNum" sz="quarter" idx="12"/>
          </p:nvPr>
        </p:nvSpPr>
        <p:spPr/>
        <p:txBody>
          <a:bodyPr/>
          <a:lstStyle/>
          <a:p>
            <a:fld id="{73820FCD-5F4C-4989-BE05-0A8208BCBC21}" type="slidenum">
              <a:rPr lang="es-AR" smtClean="0"/>
              <a:pPr/>
              <a:t>4</a:t>
            </a:fld>
            <a:endParaRPr kumimoji="0" lang="es-AR" dirty="0"/>
          </a:p>
        </p:txBody>
      </p:sp>
      <p:sp>
        <p:nvSpPr>
          <p:cNvPr id="3" name="2 Título"/>
          <p:cNvSpPr>
            <a:spLocks noGrp="1"/>
          </p:cNvSpPr>
          <p:nvPr>
            <p:ph type="title"/>
          </p:nvPr>
        </p:nvSpPr>
        <p:spPr/>
        <p:txBody>
          <a:bodyPr>
            <a:normAutofit fontScale="90000"/>
          </a:bodyPr>
          <a:lstStyle/>
          <a:p>
            <a:r>
              <a:rPr lang="es-AR" dirty="0" smtClean="0"/>
              <a:t>DATOS INICIALES</a:t>
            </a:r>
            <a:endParaRPr lang="es-AR" dirty="0"/>
          </a:p>
        </p:txBody>
      </p:sp>
      <p:sp>
        <p:nvSpPr>
          <p:cNvPr id="7" name="6 Elipse"/>
          <p:cNvSpPr/>
          <p:nvPr/>
        </p:nvSpPr>
        <p:spPr>
          <a:xfrm>
            <a:off x="3714744" y="2571744"/>
            <a:ext cx="2052000" cy="20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solidFill>
                  <a:schemeClr val="tx1"/>
                </a:solidFill>
              </a:rPr>
              <a:t>872</a:t>
            </a:r>
            <a:endParaRPr lang="es-AR" b="1" dirty="0"/>
          </a:p>
        </p:txBody>
      </p:sp>
      <p:cxnSp>
        <p:nvCxnSpPr>
          <p:cNvPr id="15" name="14 Conector angular"/>
          <p:cNvCxnSpPr/>
          <p:nvPr/>
        </p:nvCxnSpPr>
        <p:spPr>
          <a:xfrm rot="5400000">
            <a:off x="2178827" y="2321711"/>
            <a:ext cx="714380" cy="500066"/>
          </a:xfrm>
          <a:prstGeom prst="bentConnector3">
            <a:avLst>
              <a:gd name="adj1" fmla="val 6445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Llamada con línea 1 (sin borde)"/>
          <p:cNvSpPr/>
          <p:nvPr/>
        </p:nvSpPr>
        <p:spPr>
          <a:xfrm>
            <a:off x="1071538" y="1643050"/>
            <a:ext cx="2214578" cy="857256"/>
          </a:xfrm>
          <a:prstGeom prst="callout1">
            <a:avLst>
              <a:gd name="adj1" fmla="val 11639"/>
              <a:gd name="adj2" fmla="val 106591"/>
              <a:gd name="adj3" fmla="val 126722"/>
              <a:gd name="adj4" fmla="val 13783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MATUTINA:</a:t>
            </a:r>
          </a:p>
          <a:p>
            <a:pPr algn="ctr"/>
            <a:r>
              <a:rPr lang="es-AR" sz="2000" dirty="0" smtClean="0">
                <a:solidFill>
                  <a:schemeClr val="tx1"/>
                </a:solidFill>
              </a:rPr>
              <a:t>708</a:t>
            </a:r>
            <a:endParaRPr lang="es-AR" sz="2000" dirty="0">
              <a:solidFill>
                <a:schemeClr val="tx1"/>
              </a:solidFill>
            </a:endParaRPr>
          </a:p>
        </p:txBody>
      </p:sp>
      <p:cxnSp>
        <p:nvCxnSpPr>
          <p:cNvPr id="20" name="19 Conector angular"/>
          <p:cNvCxnSpPr/>
          <p:nvPr/>
        </p:nvCxnSpPr>
        <p:spPr>
          <a:xfrm rot="5400000">
            <a:off x="1893075" y="3036091"/>
            <a:ext cx="1643074" cy="571504"/>
          </a:xfrm>
          <a:prstGeom prst="bentConnector3">
            <a:avLst>
              <a:gd name="adj1" fmla="val 8680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928662" y="2928934"/>
            <a:ext cx="2428892" cy="928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Hombres:  </a:t>
            </a:r>
            <a:r>
              <a:rPr lang="es-AR" dirty="0" smtClean="0">
                <a:solidFill>
                  <a:schemeClr val="tx1"/>
                </a:solidFill>
              </a:rPr>
              <a:t>171</a:t>
            </a:r>
            <a:endParaRPr lang="es-AR" b="1" dirty="0" smtClean="0">
              <a:solidFill>
                <a:schemeClr val="tx1"/>
              </a:solidFill>
            </a:endParaRPr>
          </a:p>
          <a:p>
            <a:pPr algn="ctr"/>
            <a:r>
              <a:rPr lang="es-AR" b="1" dirty="0" smtClean="0">
                <a:solidFill>
                  <a:schemeClr val="tx1"/>
                </a:solidFill>
              </a:rPr>
              <a:t>Mujeres:  </a:t>
            </a:r>
            <a:r>
              <a:rPr lang="es-AR" dirty="0" smtClean="0">
                <a:solidFill>
                  <a:schemeClr val="tx1"/>
                </a:solidFill>
              </a:rPr>
              <a:t>537</a:t>
            </a:r>
            <a:endParaRPr lang="es-AR" b="1" dirty="0">
              <a:solidFill>
                <a:schemeClr val="tx1"/>
              </a:solidFill>
            </a:endParaRPr>
          </a:p>
        </p:txBody>
      </p:sp>
      <p:cxnSp>
        <p:nvCxnSpPr>
          <p:cNvPr id="24" name="23 Conector angular"/>
          <p:cNvCxnSpPr/>
          <p:nvPr/>
        </p:nvCxnSpPr>
        <p:spPr>
          <a:xfrm rot="16200000" flipH="1">
            <a:off x="6393669" y="2393149"/>
            <a:ext cx="642942" cy="428628"/>
          </a:xfrm>
          <a:prstGeom prst="bentConnector3">
            <a:avLst>
              <a:gd name="adj1" fmla="val 6376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928662" y="4143380"/>
            <a:ext cx="2428892" cy="13573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tx1"/>
                </a:solidFill>
              </a:rPr>
              <a:t>Básica Preparatoria: </a:t>
            </a:r>
            <a:r>
              <a:rPr lang="es-AR" dirty="0" smtClean="0">
                <a:solidFill>
                  <a:schemeClr val="tx1"/>
                </a:solidFill>
              </a:rPr>
              <a:t>31</a:t>
            </a:r>
          </a:p>
          <a:p>
            <a:r>
              <a:rPr lang="es-AR" b="1" dirty="0" smtClean="0">
                <a:solidFill>
                  <a:schemeClr val="tx1"/>
                </a:solidFill>
              </a:rPr>
              <a:t>Básica Elemental:      </a:t>
            </a:r>
            <a:r>
              <a:rPr lang="es-AR" dirty="0" smtClean="0">
                <a:solidFill>
                  <a:schemeClr val="tx1"/>
                </a:solidFill>
              </a:rPr>
              <a:t>91</a:t>
            </a:r>
            <a:endParaRPr lang="es-AR" b="1" dirty="0" smtClean="0">
              <a:solidFill>
                <a:schemeClr val="tx1"/>
              </a:solidFill>
            </a:endParaRPr>
          </a:p>
          <a:p>
            <a:r>
              <a:rPr lang="es-AR" b="1" dirty="0" smtClean="0">
                <a:solidFill>
                  <a:schemeClr val="tx1"/>
                </a:solidFill>
              </a:rPr>
              <a:t>Básica Media:            </a:t>
            </a:r>
            <a:r>
              <a:rPr lang="es-AR" dirty="0" smtClean="0">
                <a:solidFill>
                  <a:schemeClr val="tx1"/>
                </a:solidFill>
              </a:rPr>
              <a:t>92</a:t>
            </a:r>
          </a:p>
          <a:p>
            <a:r>
              <a:rPr lang="es-AR" b="1" dirty="0" smtClean="0">
                <a:solidFill>
                  <a:schemeClr val="tx1"/>
                </a:solidFill>
              </a:rPr>
              <a:t>Básica Superior:        </a:t>
            </a:r>
            <a:r>
              <a:rPr lang="es-AR" dirty="0" smtClean="0">
                <a:solidFill>
                  <a:schemeClr val="tx1"/>
                </a:solidFill>
              </a:rPr>
              <a:t>73</a:t>
            </a:r>
            <a:endParaRPr lang="es-AR" b="1" dirty="0" smtClean="0">
              <a:solidFill>
                <a:schemeClr val="tx1"/>
              </a:solidFill>
            </a:endParaRPr>
          </a:p>
          <a:p>
            <a:r>
              <a:rPr lang="es-AR" b="1" dirty="0" smtClean="0">
                <a:solidFill>
                  <a:schemeClr val="tx1"/>
                </a:solidFill>
              </a:rPr>
              <a:t>Bachillerato:            </a:t>
            </a:r>
            <a:r>
              <a:rPr lang="es-AR" dirty="0" smtClean="0">
                <a:solidFill>
                  <a:schemeClr val="tx1"/>
                </a:solidFill>
              </a:rPr>
              <a:t>293</a:t>
            </a:r>
            <a:endParaRPr lang="es-AR" b="1" dirty="0">
              <a:solidFill>
                <a:schemeClr val="tx1"/>
              </a:solidFill>
            </a:endParaRPr>
          </a:p>
        </p:txBody>
      </p:sp>
      <p:sp>
        <p:nvSpPr>
          <p:cNvPr id="23" name="22 Rectángulo"/>
          <p:cNvSpPr/>
          <p:nvPr/>
        </p:nvSpPr>
        <p:spPr>
          <a:xfrm>
            <a:off x="6000760" y="4357694"/>
            <a:ext cx="2428892" cy="1143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smtClean="0">
                <a:solidFill>
                  <a:schemeClr val="tx1"/>
                </a:solidFill>
              </a:rPr>
              <a:t>Básica  Media:      </a:t>
            </a:r>
            <a:r>
              <a:rPr lang="es-AR" dirty="0" smtClean="0">
                <a:solidFill>
                  <a:schemeClr val="tx1"/>
                </a:solidFill>
              </a:rPr>
              <a:t>12</a:t>
            </a:r>
            <a:endParaRPr lang="es-AR" b="1" dirty="0" smtClean="0">
              <a:solidFill>
                <a:schemeClr val="tx1"/>
              </a:solidFill>
            </a:endParaRPr>
          </a:p>
          <a:p>
            <a:r>
              <a:rPr lang="es-AR" b="1" dirty="0" smtClean="0">
                <a:solidFill>
                  <a:schemeClr val="tx1"/>
                </a:solidFill>
              </a:rPr>
              <a:t>Básica Superior:   </a:t>
            </a:r>
            <a:r>
              <a:rPr lang="es-AR" dirty="0" smtClean="0">
                <a:solidFill>
                  <a:schemeClr val="tx1"/>
                </a:solidFill>
              </a:rPr>
              <a:t>73</a:t>
            </a:r>
            <a:endParaRPr lang="es-AR" b="1" dirty="0" smtClean="0">
              <a:solidFill>
                <a:schemeClr val="tx1"/>
              </a:solidFill>
            </a:endParaRPr>
          </a:p>
          <a:p>
            <a:r>
              <a:rPr lang="es-AR" b="1" dirty="0" smtClean="0">
                <a:solidFill>
                  <a:schemeClr val="tx1"/>
                </a:solidFill>
              </a:rPr>
              <a:t>Bachillerato:         </a:t>
            </a:r>
            <a:r>
              <a:rPr lang="es-AR" dirty="0" smtClean="0">
                <a:solidFill>
                  <a:schemeClr val="tx1"/>
                </a:solidFill>
              </a:rPr>
              <a:t>79</a:t>
            </a:r>
            <a:endParaRPr lang="es-AR" b="1" dirty="0">
              <a:solidFill>
                <a:schemeClr val="tx1"/>
              </a:solidFill>
            </a:endParaRPr>
          </a:p>
        </p:txBody>
      </p:sp>
      <p:cxnSp>
        <p:nvCxnSpPr>
          <p:cNvPr id="27" name="26 Conector angular"/>
          <p:cNvCxnSpPr/>
          <p:nvPr/>
        </p:nvCxnSpPr>
        <p:spPr>
          <a:xfrm rot="16200000" flipH="1">
            <a:off x="5679289" y="3178967"/>
            <a:ext cx="1857388" cy="500066"/>
          </a:xfrm>
          <a:prstGeom prst="bentConnector3">
            <a:avLst>
              <a:gd name="adj1" fmla="val 8176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5 Marcador de contenido"/>
          <p:cNvSpPr txBox="1">
            <a:spLocks/>
          </p:cNvSpPr>
          <p:nvPr/>
        </p:nvSpPr>
        <p:spPr>
          <a:xfrm>
            <a:off x="2000232" y="5715016"/>
            <a:ext cx="6215106" cy="1000132"/>
          </a:xfrm>
          <a:prstGeom prst="rect">
            <a:avLst/>
          </a:prstGeom>
          <a:solidFill>
            <a:schemeClr val="accent6">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rPr>
              <a:t>DESAFÍOS:</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Cerrar 7º de Básica jornada vespertina (continuar con el proceso)</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Mantener un numérico de estudiantes adecuado, mínimo 800.</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endParaRPr>
          </a:p>
        </p:txBody>
      </p:sp>
      <p:sp>
        <p:nvSpPr>
          <p:cNvPr id="9" name="8 Llamada con línea 1 (sin borde)"/>
          <p:cNvSpPr/>
          <p:nvPr/>
        </p:nvSpPr>
        <p:spPr>
          <a:xfrm>
            <a:off x="6143636" y="1643050"/>
            <a:ext cx="2214578" cy="857256"/>
          </a:xfrm>
          <a:prstGeom prst="callout1">
            <a:avLst>
              <a:gd name="adj1" fmla="val 18750"/>
              <a:gd name="adj2" fmla="val -8333"/>
              <a:gd name="adj3" fmla="val 117833"/>
              <a:gd name="adj4" fmla="val -3902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VESPERTINA:</a:t>
            </a:r>
          </a:p>
          <a:p>
            <a:pPr algn="ctr"/>
            <a:r>
              <a:rPr lang="es-AR" sz="2000" dirty="0" smtClean="0">
                <a:solidFill>
                  <a:schemeClr val="tx1"/>
                </a:solidFill>
              </a:rPr>
              <a:t>164</a:t>
            </a:r>
            <a:endParaRPr lang="es-AR" sz="2000" b="1" dirty="0" smtClean="0">
              <a:solidFill>
                <a:schemeClr val="tx1"/>
              </a:solidFill>
            </a:endParaRPr>
          </a:p>
        </p:txBody>
      </p:sp>
      <p:sp>
        <p:nvSpPr>
          <p:cNvPr id="22" name="21 Rectángulo"/>
          <p:cNvSpPr/>
          <p:nvPr/>
        </p:nvSpPr>
        <p:spPr>
          <a:xfrm>
            <a:off x="6072198" y="2928934"/>
            <a:ext cx="2428892" cy="928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Hombres:  </a:t>
            </a:r>
            <a:r>
              <a:rPr lang="es-AR" dirty="0" smtClean="0">
                <a:solidFill>
                  <a:schemeClr val="tx1"/>
                </a:solidFill>
              </a:rPr>
              <a:t>42</a:t>
            </a:r>
            <a:endParaRPr lang="es-AR" b="1" dirty="0" smtClean="0">
              <a:solidFill>
                <a:schemeClr val="tx1"/>
              </a:solidFill>
            </a:endParaRPr>
          </a:p>
          <a:p>
            <a:pPr algn="ctr"/>
            <a:r>
              <a:rPr lang="es-AR" b="1" dirty="0" smtClean="0">
                <a:solidFill>
                  <a:schemeClr val="tx1"/>
                </a:solidFill>
              </a:rPr>
              <a:t>Mujeres:  </a:t>
            </a:r>
            <a:r>
              <a:rPr lang="es-AR" dirty="0" smtClean="0">
                <a:solidFill>
                  <a:schemeClr val="tx1"/>
                </a:solidFill>
              </a:rPr>
              <a:t>122</a:t>
            </a:r>
            <a:endParaRPr lang="es-AR" b="1" dirty="0">
              <a:solidFill>
                <a:schemeClr val="tx1"/>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Flecha doblada"/>
          <p:cNvSpPr/>
          <p:nvPr/>
        </p:nvSpPr>
        <p:spPr>
          <a:xfrm rot="16200000">
            <a:off x="2071670" y="1571612"/>
            <a:ext cx="3143272" cy="4429156"/>
          </a:xfrm>
          <a:prstGeom prst="bentArrow">
            <a:avLst>
              <a:gd name="adj1" fmla="val 12301"/>
              <a:gd name="adj2" fmla="val 17602"/>
              <a:gd name="adj3" fmla="val 12993"/>
              <a:gd name="adj4" fmla="val 43750"/>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Marcador de texto vertical"/>
          <p:cNvSpPr>
            <a:spLocks noGrp="1"/>
          </p:cNvSpPr>
          <p:nvPr>
            <p:ph type="body" orient="vert" idx="1"/>
          </p:nvPr>
        </p:nvSpPr>
        <p:spPr>
          <a:xfrm rot="16200000">
            <a:off x="4286249" y="-2786107"/>
            <a:ext cx="571506" cy="8286807"/>
          </a:xfrm>
        </p:spPr>
        <p:txBody>
          <a:bodyPr>
            <a:normAutofit fontScale="92500" lnSpcReduction="20000"/>
          </a:bodyPr>
          <a:lstStyle/>
          <a:p>
            <a:r>
              <a:rPr lang="es-AR" dirty="0" smtClean="0"/>
              <a:t>NÚMERO DE DOCENTES</a:t>
            </a:r>
            <a:endParaRPr lang="es-AR" i="1" dirty="0" smtClean="0"/>
          </a:p>
        </p:txBody>
      </p:sp>
      <p:sp>
        <p:nvSpPr>
          <p:cNvPr id="2" name="1 Marcador de número de diapositiva"/>
          <p:cNvSpPr>
            <a:spLocks noGrp="1"/>
          </p:cNvSpPr>
          <p:nvPr>
            <p:ph type="sldNum" sz="quarter" idx="12"/>
          </p:nvPr>
        </p:nvSpPr>
        <p:spPr/>
        <p:txBody>
          <a:bodyPr/>
          <a:lstStyle/>
          <a:p>
            <a:fld id="{73820FCD-5F4C-4989-BE05-0A8208BCBC21}" type="slidenum">
              <a:rPr lang="es-AR" smtClean="0"/>
              <a:pPr/>
              <a:t>5</a:t>
            </a:fld>
            <a:endParaRPr kumimoji="0" lang="es-AR" dirty="0"/>
          </a:p>
        </p:txBody>
      </p:sp>
      <p:sp>
        <p:nvSpPr>
          <p:cNvPr id="3" name="2 Título"/>
          <p:cNvSpPr>
            <a:spLocks noGrp="1"/>
          </p:cNvSpPr>
          <p:nvPr>
            <p:ph type="title"/>
          </p:nvPr>
        </p:nvSpPr>
        <p:spPr/>
        <p:txBody>
          <a:bodyPr>
            <a:normAutofit fontScale="90000"/>
          </a:bodyPr>
          <a:lstStyle/>
          <a:p>
            <a:r>
              <a:rPr lang="es-AR" dirty="0" smtClean="0"/>
              <a:t>DATOS INICIALES</a:t>
            </a:r>
            <a:endParaRPr lang="es-AR" dirty="0"/>
          </a:p>
        </p:txBody>
      </p:sp>
      <p:sp>
        <p:nvSpPr>
          <p:cNvPr id="7" name="6 Elipse"/>
          <p:cNvSpPr/>
          <p:nvPr/>
        </p:nvSpPr>
        <p:spPr>
          <a:xfrm>
            <a:off x="3571868" y="2571744"/>
            <a:ext cx="2052000" cy="20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t>45</a:t>
            </a:r>
          </a:p>
          <a:p>
            <a:pPr algn="ctr"/>
            <a:r>
              <a:rPr lang="es-AR" sz="1400" b="1" dirty="0" smtClean="0"/>
              <a:t>(4 INGRESARON EN LA PRESENTE GESTIÓN)</a:t>
            </a:r>
            <a:endParaRPr lang="es-AR" sz="1050" b="1" dirty="0"/>
          </a:p>
        </p:txBody>
      </p:sp>
      <p:sp>
        <p:nvSpPr>
          <p:cNvPr id="12" name="11 Llamada con línea 1 (sin borde)"/>
          <p:cNvSpPr/>
          <p:nvPr/>
        </p:nvSpPr>
        <p:spPr>
          <a:xfrm>
            <a:off x="285720" y="1643050"/>
            <a:ext cx="3000396" cy="642942"/>
          </a:xfrm>
          <a:prstGeom prst="callout1">
            <a:avLst>
              <a:gd name="adj1" fmla="val 50207"/>
              <a:gd name="adj2" fmla="val 103792"/>
              <a:gd name="adj3" fmla="val 160590"/>
              <a:gd name="adj4" fmla="val 13301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CON TÍTULO DOCENTE: 28</a:t>
            </a:r>
          </a:p>
          <a:p>
            <a:pPr algn="ctr"/>
            <a:r>
              <a:rPr lang="es-AR" sz="1400" b="1" dirty="0" smtClean="0">
                <a:solidFill>
                  <a:schemeClr val="tx1"/>
                </a:solidFill>
              </a:rPr>
              <a:t>17 mujeres + 11 hombres</a:t>
            </a:r>
          </a:p>
        </p:txBody>
      </p:sp>
      <p:sp>
        <p:nvSpPr>
          <p:cNvPr id="19" name="18 Rectángulo"/>
          <p:cNvSpPr/>
          <p:nvPr/>
        </p:nvSpPr>
        <p:spPr>
          <a:xfrm>
            <a:off x="357158" y="2786058"/>
            <a:ext cx="3000396" cy="785818"/>
          </a:xfrm>
          <a:prstGeom prst="rect">
            <a:avLst/>
          </a:prstGeom>
          <a:solidFill>
            <a:schemeClr val="accent6">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CON TÍTULO DE IV NIVEL:  3 (Doctorado o Diplomado)</a:t>
            </a:r>
          </a:p>
          <a:p>
            <a:pPr algn="ctr"/>
            <a:r>
              <a:rPr lang="es-AR" sz="1400" b="1" dirty="0" smtClean="0">
                <a:solidFill>
                  <a:schemeClr val="tx1"/>
                </a:solidFill>
              </a:rPr>
              <a:t>2 mujeres + 1 hombre</a:t>
            </a:r>
            <a:endParaRPr lang="es-AR" sz="1400" b="1" dirty="0">
              <a:solidFill>
                <a:schemeClr val="tx1"/>
              </a:solidFill>
            </a:endParaRPr>
          </a:p>
        </p:txBody>
      </p:sp>
      <p:sp>
        <p:nvSpPr>
          <p:cNvPr id="21" name="20 Rectángulo"/>
          <p:cNvSpPr/>
          <p:nvPr/>
        </p:nvSpPr>
        <p:spPr>
          <a:xfrm>
            <a:off x="357158" y="3714752"/>
            <a:ext cx="3071834" cy="785818"/>
          </a:xfrm>
          <a:prstGeom prst="rect">
            <a:avLst/>
          </a:prstGeom>
          <a:solidFill>
            <a:schemeClr val="accent6">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CON TÍTULO DE III NIVEL:  22</a:t>
            </a:r>
          </a:p>
          <a:p>
            <a:pPr algn="ctr"/>
            <a:r>
              <a:rPr lang="es-AR" b="1" dirty="0" smtClean="0">
                <a:solidFill>
                  <a:schemeClr val="tx1"/>
                </a:solidFill>
              </a:rPr>
              <a:t>(Lic. Ciencias de la  Educación)</a:t>
            </a:r>
          </a:p>
          <a:p>
            <a:pPr algn="ctr"/>
            <a:r>
              <a:rPr lang="es-AR" sz="1400" b="1" dirty="0" smtClean="0">
                <a:solidFill>
                  <a:schemeClr val="tx1"/>
                </a:solidFill>
              </a:rPr>
              <a:t>12 mujeres + 10 hombres</a:t>
            </a:r>
            <a:endParaRPr lang="es-AR" sz="1400" b="1" dirty="0">
              <a:solidFill>
                <a:schemeClr val="tx1"/>
              </a:solidFill>
            </a:endParaRPr>
          </a:p>
        </p:txBody>
      </p:sp>
      <p:sp>
        <p:nvSpPr>
          <p:cNvPr id="28" name="5 Marcador de contenido"/>
          <p:cNvSpPr txBox="1">
            <a:spLocks/>
          </p:cNvSpPr>
          <p:nvPr/>
        </p:nvSpPr>
        <p:spPr>
          <a:xfrm>
            <a:off x="2071670" y="5643578"/>
            <a:ext cx="6215106" cy="1000132"/>
          </a:xfrm>
          <a:prstGeom prst="rect">
            <a:avLst/>
          </a:prstGeom>
          <a:solidFill>
            <a:schemeClr val="accent6">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rPr>
              <a:t>DESAFÍOS:</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Revisar contratos a fin de cumplir con la ley (Docentes de III nivel)</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Que la mayoría del personal labore la jornada de 8 horas diarias.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endParaRPr>
          </a:p>
        </p:txBody>
      </p:sp>
      <p:sp>
        <p:nvSpPr>
          <p:cNvPr id="30" name="29 Rectángulo"/>
          <p:cNvSpPr/>
          <p:nvPr/>
        </p:nvSpPr>
        <p:spPr>
          <a:xfrm>
            <a:off x="357158" y="4714884"/>
            <a:ext cx="3000396" cy="785818"/>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CON TÍTULO DE PROFESOR:  3</a:t>
            </a:r>
          </a:p>
          <a:p>
            <a:pPr algn="ctr"/>
            <a:r>
              <a:rPr lang="es-AR" b="1" dirty="0" smtClean="0">
                <a:solidFill>
                  <a:schemeClr val="tx1"/>
                </a:solidFill>
              </a:rPr>
              <a:t>(De educación Básica)</a:t>
            </a:r>
          </a:p>
          <a:p>
            <a:pPr algn="ctr"/>
            <a:r>
              <a:rPr lang="es-AR" sz="1400" b="1" dirty="0" smtClean="0">
                <a:solidFill>
                  <a:schemeClr val="tx1"/>
                </a:solidFill>
              </a:rPr>
              <a:t>3 mujeres</a:t>
            </a:r>
            <a:endParaRPr lang="es-AR" sz="1400" b="1" dirty="0">
              <a:solidFill>
                <a:schemeClr val="tx1"/>
              </a:solidFill>
            </a:endParaRPr>
          </a:p>
        </p:txBody>
      </p:sp>
      <p:sp>
        <p:nvSpPr>
          <p:cNvPr id="33" name="32 Llamada con línea 1 (sin borde)"/>
          <p:cNvSpPr/>
          <p:nvPr/>
        </p:nvSpPr>
        <p:spPr>
          <a:xfrm>
            <a:off x="5786446" y="1714488"/>
            <a:ext cx="3000396" cy="642942"/>
          </a:xfrm>
          <a:prstGeom prst="callout1">
            <a:avLst>
              <a:gd name="adj1" fmla="val 38355"/>
              <a:gd name="adj2" fmla="val -6429"/>
              <a:gd name="adj3" fmla="val 148739"/>
              <a:gd name="adj4" fmla="val -3358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SIN TÍTULO DOCENTE: 17</a:t>
            </a:r>
          </a:p>
          <a:p>
            <a:pPr algn="ctr"/>
            <a:r>
              <a:rPr lang="es-AR" sz="1400" b="1" dirty="0" smtClean="0">
                <a:solidFill>
                  <a:schemeClr val="tx1"/>
                </a:solidFill>
              </a:rPr>
              <a:t>6 mujeres + 11 hombres</a:t>
            </a:r>
          </a:p>
        </p:txBody>
      </p:sp>
      <p:sp>
        <p:nvSpPr>
          <p:cNvPr id="34" name="33 Rectángulo"/>
          <p:cNvSpPr/>
          <p:nvPr/>
        </p:nvSpPr>
        <p:spPr>
          <a:xfrm>
            <a:off x="5786446" y="2571744"/>
            <a:ext cx="3000396" cy="78581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CON TÍTULO DE III NIVEL:  4 (Otras ramas)</a:t>
            </a:r>
          </a:p>
          <a:p>
            <a:pPr algn="ctr"/>
            <a:r>
              <a:rPr lang="es-AR" sz="1400" b="1" dirty="0" smtClean="0">
                <a:solidFill>
                  <a:schemeClr val="tx1"/>
                </a:solidFill>
              </a:rPr>
              <a:t>1 mujer + 3 hombres</a:t>
            </a:r>
            <a:endParaRPr lang="es-AR" sz="1400" b="1" dirty="0">
              <a:solidFill>
                <a:schemeClr val="tx1"/>
              </a:solidFill>
            </a:endParaRPr>
          </a:p>
        </p:txBody>
      </p:sp>
      <p:sp>
        <p:nvSpPr>
          <p:cNvPr id="35" name="34 Rectángulo"/>
          <p:cNvSpPr/>
          <p:nvPr/>
        </p:nvSpPr>
        <p:spPr>
          <a:xfrm>
            <a:off x="5786446" y="3571876"/>
            <a:ext cx="3071834" cy="78581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EGRESADO O ESTUDIANTE:  8</a:t>
            </a:r>
          </a:p>
          <a:p>
            <a:pPr algn="ctr"/>
            <a:r>
              <a:rPr lang="es-AR" b="1" dirty="0" smtClean="0">
                <a:solidFill>
                  <a:schemeClr val="tx1"/>
                </a:solidFill>
              </a:rPr>
              <a:t>(Otras ramas)</a:t>
            </a:r>
          </a:p>
          <a:p>
            <a:pPr algn="ctr"/>
            <a:r>
              <a:rPr lang="es-AR" sz="1400" b="1" dirty="0" smtClean="0">
                <a:solidFill>
                  <a:schemeClr val="tx1"/>
                </a:solidFill>
              </a:rPr>
              <a:t>2 mujeres + 6 hombres</a:t>
            </a:r>
            <a:endParaRPr lang="es-AR" sz="1400" b="1" dirty="0">
              <a:solidFill>
                <a:schemeClr val="tx1"/>
              </a:solidFill>
            </a:endParaRPr>
          </a:p>
        </p:txBody>
      </p:sp>
      <p:sp>
        <p:nvSpPr>
          <p:cNvPr id="36" name="35 Rectángulo"/>
          <p:cNvSpPr/>
          <p:nvPr/>
        </p:nvSpPr>
        <p:spPr>
          <a:xfrm>
            <a:off x="5857884" y="4714884"/>
            <a:ext cx="3000396" cy="785818"/>
          </a:xfrm>
          <a:prstGeom prst="rect">
            <a:avLst/>
          </a:prstGeom>
          <a:solidFill>
            <a:schemeClr val="accent6">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rPr>
              <a:t>EGRESADO DE </a:t>
            </a:r>
            <a:r>
              <a:rPr lang="es-AR" b="1" dirty="0" err="1" smtClean="0">
                <a:solidFill>
                  <a:schemeClr val="tx1"/>
                </a:solidFill>
              </a:rPr>
              <a:t>CC.</a:t>
            </a:r>
            <a:r>
              <a:rPr lang="es-AR" b="1" dirty="0" smtClean="0">
                <a:solidFill>
                  <a:schemeClr val="tx1"/>
                </a:solidFill>
              </a:rPr>
              <a:t> EE. :  5</a:t>
            </a:r>
          </a:p>
          <a:p>
            <a:pPr algn="ctr"/>
            <a:r>
              <a:rPr lang="es-AR" b="1" dirty="0" smtClean="0">
                <a:solidFill>
                  <a:schemeClr val="tx1"/>
                </a:solidFill>
              </a:rPr>
              <a:t>(Varias especializaciones)</a:t>
            </a:r>
          </a:p>
          <a:p>
            <a:pPr algn="ctr"/>
            <a:r>
              <a:rPr lang="es-AR" sz="1400" b="1" dirty="0" smtClean="0">
                <a:solidFill>
                  <a:schemeClr val="tx1"/>
                </a:solidFill>
              </a:rPr>
              <a:t>3 mujeres +2 hombres</a:t>
            </a:r>
            <a:endParaRPr lang="es-AR" sz="1400" b="1" dirty="0">
              <a:solidFill>
                <a:schemeClr val="tx1"/>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s-AR" smtClean="0"/>
              <a:pPr/>
              <a:t>6</a:t>
            </a:fld>
            <a:endParaRPr kumimoji="0" lang="es-AR" dirty="0"/>
          </a:p>
        </p:txBody>
      </p:sp>
      <p:sp>
        <p:nvSpPr>
          <p:cNvPr id="3" name="2 Título"/>
          <p:cNvSpPr>
            <a:spLocks noGrp="1"/>
          </p:cNvSpPr>
          <p:nvPr>
            <p:ph type="title"/>
          </p:nvPr>
        </p:nvSpPr>
        <p:spPr/>
        <p:txBody>
          <a:bodyPr>
            <a:normAutofit fontScale="90000"/>
          </a:bodyPr>
          <a:lstStyle/>
          <a:p>
            <a:r>
              <a:rPr lang="es-AR" dirty="0" smtClean="0"/>
              <a:t>DOCUMENTACIÓN LEGAL</a:t>
            </a:r>
            <a:endParaRPr lang="es-AR" dirty="0"/>
          </a:p>
        </p:txBody>
      </p:sp>
      <p:sp>
        <p:nvSpPr>
          <p:cNvPr id="28" name="5 Marcador de contenido"/>
          <p:cNvSpPr txBox="1">
            <a:spLocks/>
          </p:cNvSpPr>
          <p:nvPr/>
        </p:nvSpPr>
        <p:spPr>
          <a:xfrm>
            <a:off x="2071670" y="5572140"/>
            <a:ext cx="6357982" cy="1071570"/>
          </a:xfrm>
          <a:prstGeom prst="rect">
            <a:avLst/>
          </a:prstGeom>
          <a:solidFill>
            <a:schemeClr val="accent6">
              <a:lumMod val="60000"/>
              <a:lumOff val="4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AR" sz="1600" b="1" i="0" u="none" strike="noStrike" kern="1200" cap="none" spc="0" normalizeH="0" baseline="0" noProof="0" dirty="0" smtClean="0">
                <a:ln>
                  <a:noFill/>
                </a:ln>
                <a:solidFill>
                  <a:schemeClr val="tx1">
                    <a:lumMod val="85000"/>
                    <a:lumOff val="15000"/>
                  </a:schemeClr>
                </a:solidFill>
                <a:effectLst/>
                <a:uLnTx/>
                <a:uFillTx/>
                <a:latin typeface="Arial Narrow" pitchFamily="34" charset="0"/>
              </a:rPr>
              <a:t>DESAFÍOS:</a:t>
            </a:r>
          </a:p>
          <a:p>
            <a:pPr marL="182563" marR="0" lvl="0" indent="-182563" fontAlgn="auto">
              <a:lnSpc>
                <a:spcPct val="100000"/>
              </a:lnSpc>
              <a:spcAft>
                <a:spcPts val="0"/>
              </a:spcAft>
              <a:buClrTx/>
              <a:buSzTx/>
              <a:buFont typeface="Arial" pitchFamily="34" charset="0"/>
              <a:buChar char="•"/>
              <a:tabLst/>
              <a:defRPr/>
            </a:pPr>
            <a:r>
              <a:rPr lang="es-AR" sz="1600" dirty="0" smtClean="0">
                <a:solidFill>
                  <a:schemeClr val="tx1">
                    <a:lumMod val="85000"/>
                    <a:lumOff val="15000"/>
                  </a:schemeClr>
                </a:solidFill>
                <a:latin typeface="Arial Narrow" pitchFamily="34" charset="0"/>
              </a:rPr>
              <a:t>Registrar los documentos legales con cero inconformidades.</a:t>
            </a:r>
          </a:p>
          <a:p>
            <a:pPr marL="182563" marR="0" lvl="0" indent="-182563" fontAlgn="auto">
              <a:lnSpc>
                <a:spcPct val="100000"/>
              </a:lnSpc>
              <a:spcAft>
                <a:spcPts val="0"/>
              </a:spcAft>
              <a:buClrTx/>
              <a:buSzTx/>
              <a:buFont typeface="Arial" pitchFamily="34" charset="0"/>
              <a:buChar char="•"/>
              <a:tabLst/>
              <a:defRPr/>
            </a:pPr>
            <a:r>
              <a:rPr lang="es-AR" sz="1600" dirty="0" smtClean="0">
                <a:solidFill>
                  <a:schemeClr val="tx1">
                    <a:lumMod val="85000"/>
                    <a:lumOff val="15000"/>
                  </a:schemeClr>
                </a:solidFill>
                <a:latin typeface="Arial Narrow" pitchFamily="34" charset="0"/>
              </a:rPr>
              <a:t>Cumplir con la normativa vigente y con la nueva al 100%, así como con las Políticas para la </a:t>
            </a:r>
            <a:r>
              <a:rPr lang="es-AR" sz="1600" dirty="0" err="1" smtClean="0">
                <a:solidFill>
                  <a:schemeClr val="tx1">
                    <a:lumMod val="85000"/>
                    <a:lumOff val="15000"/>
                  </a:schemeClr>
                </a:solidFill>
                <a:latin typeface="Arial Narrow" pitchFamily="34" charset="0"/>
              </a:rPr>
              <a:t>ABT</a:t>
            </a:r>
            <a:r>
              <a:rPr lang="es-AR" sz="1600" dirty="0" smtClean="0">
                <a:solidFill>
                  <a:schemeClr val="tx1">
                    <a:lumMod val="85000"/>
                    <a:lumOff val="15000"/>
                  </a:schemeClr>
                </a:solidFill>
                <a:latin typeface="Arial Narrow" pitchFamily="34" charset="0"/>
              </a:rPr>
              <a:t> en las obras educativas </a:t>
            </a:r>
            <a:r>
              <a:rPr lang="es-AR" sz="1600" dirty="0" err="1" smtClean="0">
                <a:solidFill>
                  <a:schemeClr val="tx1">
                    <a:lumMod val="85000"/>
                    <a:lumOff val="15000"/>
                  </a:schemeClr>
                </a:solidFill>
                <a:latin typeface="Arial Narrow" pitchFamily="34" charset="0"/>
              </a:rPr>
              <a:t>SSCC</a:t>
            </a:r>
            <a:r>
              <a:rPr lang="es-AR" sz="1600" dirty="0" smtClean="0">
                <a:solidFill>
                  <a:schemeClr val="tx1">
                    <a:lumMod val="85000"/>
                    <a:lumOff val="15000"/>
                  </a:schemeClr>
                </a:solidFill>
                <a:latin typeface="Arial Narrow" pitchFamily="34" charset="0"/>
              </a:rPr>
              <a:t>.</a:t>
            </a:r>
          </a:p>
          <a:p>
            <a:pPr marL="182563" marR="0" lvl="0" indent="-182563" fontAlgn="auto">
              <a:lnSpc>
                <a:spcPct val="100000"/>
              </a:lnSpc>
              <a:spcAft>
                <a:spcPts val="0"/>
              </a:spcAft>
              <a:buClrTx/>
              <a:buSzTx/>
              <a:buFont typeface="Arial" pitchFamily="34" charset="0"/>
              <a:buChar char="•"/>
              <a:tabLst/>
              <a:defRPr/>
            </a:pPr>
            <a:endParaRPr lang="es-AR" sz="1600" dirty="0" smtClean="0">
              <a:solidFill>
                <a:schemeClr val="tx1">
                  <a:lumMod val="85000"/>
                  <a:lumOff val="15000"/>
                </a:schemeClr>
              </a:solidFill>
              <a:latin typeface="Arial Narrow" pitchFamily="34" charset="0"/>
            </a:endParaRPr>
          </a:p>
        </p:txBody>
      </p:sp>
      <p:graphicFrame>
        <p:nvGraphicFramePr>
          <p:cNvPr id="18" name="17 Tabla"/>
          <p:cNvGraphicFramePr>
            <a:graphicFrameLocks noGrp="1"/>
          </p:cNvGraphicFramePr>
          <p:nvPr/>
        </p:nvGraphicFramePr>
        <p:xfrm>
          <a:off x="500034" y="1000108"/>
          <a:ext cx="8143932" cy="4447569"/>
        </p:xfrm>
        <a:graphic>
          <a:graphicData uri="http://schemas.openxmlformats.org/drawingml/2006/table">
            <a:tbl>
              <a:tblPr firstRow="1" bandRow="1">
                <a:tableStyleId>{5C22544A-7EE6-4342-B048-85BDC9FD1C3A}</a:tableStyleId>
              </a:tblPr>
              <a:tblGrid>
                <a:gridCol w="5143536"/>
                <a:gridCol w="1785950"/>
                <a:gridCol w="1214446"/>
              </a:tblGrid>
              <a:tr h="214314">
                <a:tc>
                  <a:txBody>
                    <a:bodyPr/>
                    <a:lstStyle/>
                    <a:p>
                      <a:pPr algn="ctr"/>
                      <a:r>
                        <a:rPr lang="es-AR" dirty="0" smtClean="0">
                          <a:effectLst>
                            <a:outerShdw blurRad="38100" dist="38100" dir="2700000" algn="tl">
                              <a:srgbClr val="000000">
                                <a:alpha val="43137"/>
                              </a:srgbClr>
                            </a:outerShdw>
                          </a:effectLst>
                        </a:rPr>
                        <a:t>DOCUMENTACIÓN</a:t>
                      </a:r>
                      <a:endParaRPr lang="es-AR" dirty="0">
                        <a:effectLst>
                          <a:outerShdw blurRad="38100" dist="38100" dir="2700000" algn="tl">
                            <a:srgbClr val="000000">
                              <a:alpha val="43137"/>
                            </a:srgbClr>
                          </a:outerShdw>
                        </a:effectLst>
                      </a:endParaRPr>
                    </a:p>
                  </a:txBody>
                  <a:tcPr/>
                </a:tc>
                <a:tc>
                  <a:txBody>
                    <a:bodyPr/>
                    <a:lstStyle/>
                    <a:p>
                      <a:pPr algn="ctr"/>
                      <a:r>
                        <a:rPr lang="es-AR" dirty="0" smtClean="0">
                          <a:effectLst>
                            <a:outerShdw blurRad="38100" dist="38100" dir="2700000" algn="tl">
                              <a:srgbClr val="000000">
                                <a:alpha val="43137"/>
                              </a:srgbClr>
                            </a:outerShdw>
                          </a:effectLst>
                        </a:rPr>
                        <a:t>ESTADO</a:t>
                      </a:r>
                      <a:endParaRPr lang="es-AR" dirty="0">
                        <a:effectLst>
                          <a:outerShdw blurRad="38100" dist="38100" dir="2700000" algn="tl">
                            <a:srgbClr val="000000">
                              <a:alpha val="43137"/>
                            </a:srgbClr>
                          </a:outerShdw>
                        </a:effectLst>
                      </a:endParaRPr>
                    </a:p>
                  </a:txBody>
                  <a:tcPr/>
                </a:tc>
                <a:tc>
                  <a:txBody>
                    <a:bodyPr/>
                    <a:lstStyle/>
                    <a:p>
                      <a:pPr algn="ctr"/>
                      <a:r>
                        <a:rPr lang="es-AR" dirty="0" smtClean="0">
                          <a:effectLst>
                            <a:outerShdw blurRad="38100" dist="38100" dir="2700000" algn="tl">
                              <a:srgbClr val="000000">
                                <a:alpha val="43137"/>
                              </a:srgbClr>
                            </a:outerShdw>
                          </a:effectLst>
                        </a:rPr>
                        <a:t>FECHA</a:t>
                      </a:r>
                      <a:endParaRPr lang="es-AR" dirty="0">
                        <a:effectLst>
                          <a:outerShdw blurRad="38100" dist="38100" dir="2700000" algn="tl">
                            <a:srgbClr val="000000">
                              <a:alpha val="43137"/>
                            </a:srgbClr>
                          </a:outerShdw>
                        </a:effectLst>
                      </a:endParaRPr>
                    </a:p>
                  </a:txBody>
                  <a:tcPr/>
                </a:tc>
              </a:tr>
              <a:tr h="134306">
                <a:tc>
                  <a:txBody>
                    <a:bodyPr/>
                    <a:lstStyle/>
                    <a:p>
                      <a:r>
                        <a:rPr lang="es-AR" dirty="0" smtClean="0">
                          <a:latin typeface="Arial Narrow" pitchFamily="34" charset="0"/>
                        </a:rPr>
                        <a:t>Permiso de funcionamiento</a:t>
                      </a:r>
                      <a:endParaRPr lang="es-AR" dirty="0">
                        <a:latin typeface="Arial Narrow" pitchFamily="34" charset="0"/>
                      </a:endParaRPr>
                    </a:p>
                  </a:txBody>
                  <a:tcPr anchor="ctr"/>
                </a:tc>
                <a:tc>
                  <a:txBody>
                    <a:bodyPr/>
                    <a:lstStyle/>
                    <a:p>
                      <a:r>
                        <a:rPr lang="es-AR" dirty="0" smtClean="0">
                          <a:latin typeface="Arial Narrow" pitchFamily="34" charset="0"/>
                        </a:rPr>
                        <a:t>Provisional</a:t>
                      </a:r>
                      <a:endParaRPr lang="es-AR" dirty="0">
                        <a:latin typeface="Arial Narrow" pitchFamily="34" charset="0"/>
                      </a:endParaRPr>
                    </a:p>
                  </a:txBody>
                  <a:tcPr anchor="ctr"/>
                </a:tc>
                <a:tc>
                  <a:txBody>
                    <a:bodyPr/>
                    <a:lstStyle/>
                    <a:p>
                      <a:r>
                        <a:rPr lang="es-AR" dirty="0" smtClean="0">
                          <a:latin typeface="Arial Narrow" pitchFamily="34" charset="0"/>
                        </a:rPr>
                        <a:t>27-03-2014</a:t>
                      </a:r>
                      <a:endParaRPr lang="es-AR" dirty="0">
                        <a:latin typeface="Arial Narrow" pitchFamily="34" charset="0"/>
                      </a:endParaRPr>
                    </a:p>
                  </a:txBody>
                  <a:tcPr anchor="ctr"/>
                </a:tc>
              </a:tr>
              <a:tr h="125736">
                <a:tc>
                  <a:txBody>
                    <a:bodyPr/>
                    <a:lstStyle/>
                    <a:p>
                      <a:r>
                        <a:rPr lang="es-AR" dirty="0" smtClean="0">
                          <a:latin typeface="Arial Narrow" pitchFamily="34" charset="0"/>
                        </a:rPr>
                        <a:t>Certificado</a:t>
                      </a:r>
                      <a:r>
                        <a:rPr lang="es-AR" baseline="0" dirty="0" smtClean="0">
                          <a:latin typeface="Arial Narrow" pitchFamily="34" charset="0"/>
                        </a:rPr>
                        <a:t> de la Sanidad del I. M. D. M. de Quito</a:t>
                      </a:r>
                      <a:endParaRPr lang="es-AR" dirty="0">
                        <a:latin typeface="Arial Narrow" pitchFamily="34" charset="0"/>
                      </a:endParaRPr>
                    </a:p>
                  </a:txBody>
                  <a:tcPr anchor="ctr"/>
                </a:tc>
                <a:tc>
                  <a:txBody>
                    <a:bodyPr/>
                    <a:lstStyle/>
                    <a:p>
                      <a:r>
                        <a:rPr lang="es-AR" dirty="0" smtClean="0">
                          <a:latin typeface="Arial Narrow" pitchFamily="34" charset="0"/>
                        </a:rPr>
                        <a:t>Aprobado</a:t>
                      </a:r>
                      <a:endParaRPr lang="es-AR" dirty="0">
                        <a:latin typeface="Arial Narrow" pitchFamily="34" charset="0"/>
                      </a:endParaRPr>
                    </a:p>
                  </a:txBody>
                  <a:tcPr anchor="ctr"/>
                </a:tc>
                <a:tc>
                  <a:txBody>
                    <a:bodyPr/>
                    <a:lstStyle/>
                    <a:p>
                      <a:r>
                        <a:rPr lang="es-AR" dirty="0" smtClean="0">
                          <a:latin typeface="Arial Narrow" pitchFamily="34" charset="0"/>
                        </a:rPr>
                        <a:t>09-04-2014</a:t>
                      </a:r>
                      <a:endParaRPr lang="es-AR" dirty="0">
                        <a:latin typeface="Arial Narrow" pitchFamily="34" charset="0"/>
                      </a:endParaRPr>
                    </a:p>
                  </a:txBody>
                  <a:tcPr anchor="ctr"/>
                </a:tc>
              </a:tr>
              <a:tr h="117166">
                <a:tc>
                  <a:txBody>
                    <a:bodyPr/>
                    <a:lstStyle/>
                    <a:p>
                      <a:r>
                        <a:rPr lang="es-AR" dirty="0" smtClean="0">
                          <a:latin typeface="Arial Narrow" pitchFamily="34" charset="0"/>
                        </a:rPr>
                        <a:t>Certificado del Cuerpo de Bomberos</a:t>
                      </a:r>
                      <a:endParaRPr lang="es-AR" dirty="0">
                        <a:latin typeface="Arial Narrow" pitchFamily="34" charset="0"/>
                      </a:endParaRPr>
                    </a:p>
                  </a:txBody>
                  <a:tcPr anchor="ctr"/>
                </a:tc>
                <a:tc>
                  <a:txBody>
                    <a:bodyPr/>
                    <a:lstStyle/>
                    <a:p>
                      <a:r>
                        <a:rPr lang="es-AR" dirty="0" smtClean="0">
                          <a:latin typeface="Arial Narrow" pitchFamily="34" charset="0"/>
                        </a:rPr>
                        <a:t>Inspección</a:t>
                      </a:r>
                      <a:endParaRPr lang="es-AR" dirty="0">
                        <a:latin typeface="Arial Narrow" pitchFamily="34" charset="0"/>
                      </a:endParaRPr>
                    </a:p>
                  </a:txBody>
                  <a:tcPr anchor="ctr"/>
                </a:tc>
                <a:tc>
                  <a:txBody>
                    <a:bodyPr/>
                    <a:lstStyle/>
                    <a:p>
                      <a:r>
                        <a:rPr lang="es-AR" dirty="0" smtClean="0">
                          <a:latin typeface="Arial Narrow" pitchFamily="34" charset="0"/>
                        </a:rPr>
                        <a:t>17-04-2014</a:t>
                      </a:r>
                      <a:endParaRPr lang="es-AR" dirty="0">
                        <a:latin typeface="Arial Narrow" pitchFamily="34" charset="0"/>
                      </a:endParaRPr>
                    </a:p>
                  </a:txBody>
                  <a:tcPr anchor="ctr"/>
                </a:tc>
              </a:tr>
              <a:tr h="0">
                <a:tc>
                  <a:txBody>
                    <a:bodyPr/>
                    <a:lstStyle/>
                    <a:p>
                      <a:r>
                        <a:rPr lang="es-AR" dirty="0" smtClean="0">
                          <a:latin typeface="Arial Narrow" pitchFamily="34" charset="0"/>
                        </a:rPr>
                        <a:t>Código de Convivencia</a:t>
                      </a:r>
                      <a:endParaRPr lang="es-AR" dirty="0">
                        <a:latin typeface="Arial Narrow" pitchFamily="34" charset="0"/>
                      </a:endParaRPr>
                    </a:p>
                  </a:txBody>
                  <a:tcPr anchor="ctr"/>
                </a:tc>
                <a:tc>
                  <a:txBody>
                    <a:bodyPr/>
                    <a:lstStyle/>
                    <a:p>
                      <a:r>
                        <a:rPr lang="es-AR" dirty="0" smtClean="0">
                          <a:latin typeface="Arial Narrow" pitchFamily="34" charset="0"/>
                        </a:rPr>
                        <a:t>Resolución </a:t>
                      </a:r>
                      <a:r>
                        <a:rPr lang="es-AR" baseline="0" dirty="0" smtClean="0">
                          <a:latin typeface="Arial Narrow" pitchFamily="34" charset="0"/>
                        </a:rPr>
                        <a:t>159</a:t>
                      </a:r>
                      <a:endParaRPr lang="es-AR" dirty="0">
                        <a:latin typeface="Arial Narrow" pitchFamily="34" charset="0"/>
                      </a:endParaRPr>
                    </a:p>
                  </a:txBody>
                  <a:tcPr anchor="ctr"/>
                </a:tc>
                <a:tc>
                  <a:txBody>
                    <a:bodyPr/>
                    <a:lstStyle/>
                    <a:p>
                      <a:r>
                        <a:rPr lang="es-AR" dirty="0" smtClean="0">
                          <a:latin typeface="Arial Narrow" pitchFamily="34" charset="0"/>
                        </a:rPr>
                        <a:t>12-03-2014</a:t>
                      </a:r>
                      <a:endParaRPr lang="es-AR" dirty="0">
                        <a:latin typeface="Arial Narrow" pitchFamily="34" charset="0"/>
                      </a:endParaRPr>
                    </a:p>
                  </a:txBody>
                  <a:tcPr anchor="ctr"/>
                </a:tc>
              </a:tr>
              <a:tr h="0">
                <a:tc>
                  <a:txBody>
                    <a:bodyPr/>
                    <a:lstStyle/>
                    <a:p>
                      <a:r>
                        <a:rPr lang="es-AR" dirty="0" smtClean="0">
                          <a:latin typeface="Arial Narrow" pitchFamily="34" charset="0"/>
                        </a:rPr>
                        <a:t>Plan de Reducción de Riesgos</a:t>
                      </a:r>
                      <a:endParaRPr lang="es-AR" dirty="0">
                        <a:latin typeface="Arial Narrow" pitchFamily="34" charset="0"/>
                      </a:endParaRPr>
                    </a:p>
                  </a:txBody>
                  <a:tcPr anchor="ctr"/>
                </a:tc>
                <a:tc>
                  <a:txBody>
                    <a:bodyPr/>
                    <a:lstStyle/>
                    <a:p>
                      <a:r>
                        <a:rPr lang="es-AR" dirty="0" smtClean="0">
                          <a:latin typeface="Arial Narrow" pitchFamily="34" charset="0"/>
                        </a:rPr>
                        <a:t>Presentado</a:t>
                      </a:r>
                      <a:endParaRPr lang="es-AR" dirty="0">
                        <a:latin typeface="Arial Narrow" pitchFamily="34" charset="0"/>
                      </a:endParaRPr>
                    </a:p>
                  </a:txBody>
                  <a:tcPr anchor="ctr"/>
                </a:tc>
                <a:tc>
                  <a:txBody>
                    <a:bodyPr/>
                    <a:lstStyle/>
                    <a:p>
                      <a:r>
                        <a:rPr lang="es-AR" dirty="0" smtClean="0">
                          <a:latin typeface="Arial Narrow" pitchFamily="34" charset="0"/>
                        </a:rPr>
                        <a:t>12-01-2014</a:t>
                      </a:r>
                      <a:endParaRPr lang="es-AR" dirty="0">
                        <a:latin typeface="Arial Narrow" pitchFamily="34" charset="0"/>
                      </a:endParaRPr>
                    </a:p>
                  </a:txBody>
                  <a:tcPr anchor="ctr"/>
                </a:tc>
              </a:tr>
              <a:tr h="0">
                <a:tc>
                  <a:txBody>
                    <a:bodyPr/>
                    <a:lstStyle/>
                    <a:p>
                      <a:r>
                        <a:rPr lang="es-AR" smtClean="0">
                          <a:latin typeface="Arial Narrow" pitchFamily="34" charset="0"/>
                        </a:rPr>
                        <a:t>Documentación </a:t>
                      </a:r>
                      <a:r>
                        <a:rPr lang="es-AR" baseline="0" smtClean="0">
                          <a:latin typeface="Arial Narrow" pitchFamily="34" charset="0"/>
                        </a:rPr>
                        <a:t>SIGE</a:t>
                      </a:r>
                      <a:r>
                        <a:rPr lang="es-AR" baseline="0" dirty="0" smtClean="0">
                          <a:latin typeface="Arial Narrow" pitchFamily="34" charset="0"/>
                        </a:rPr>
                        <a:t>, </a:t>
                      </a:r>
                      <a:r>
                        <a:rPr lang="es-AR" baseline="0" dirty="0" err="1" smtClean="0">
                          <a:latin typeface="Arial Narrow" pitchFamily="34" charset="0"/>
                        </a:rPr>
                        <a:t>AMIE</a:t>
                      </a:r>
                      <a:r>
                        <a:rPr lang="es-AR" baseline="0" dirty="0" smtClean="0">
                          <a:latin typeface="Arial Narrow" pitchFamily="34" charset="0"/>
                        </a:rPr>
                        <a:t>, </a:t>
                      </a:r>
                      <a:r>
                        <a:rPr lang="es-AR" baseline="0" dirty="0" err="1" smtClean="0">
                          <a:latin typeface="Arial Narrow" pitchFamily="34" charset="0"/>
                        </a:rPr>
                        <a:t>SNNA</a:t>
                      </a:r>
                      <a:r>
                        <a:rPr lang="es-AR" baseline="0" dirty="0" smtClean="0">
                          <a:latin typeface="Arial Narrow" pitchFamily="34" charset="0"/>
                        </a:rPr>
                        <a:t>, </a:t>
                      </a:r>
                      <a:r>
                        <a:rPr lang="es-AR" baseline="0" dirty="0" err="1" smtClean="0">
                          <a:latin typeface="Arial Narrow" pitchFamily="34" charset="0"/>
                        </a:rPr>
                        <a:t>INEVAL</a:t>
                      </a:r>
                      <a:r>
                        <a:rPr lang="es-AR" baseline="0" dirty="0" smtClean="0">
                          <a:latin typeface="Arial Narrow" pitchFamily="34" charset="0"/>
                        </a:rPr>
                        <a:t>.</a:t>
                      </a:r>
                      <a:endParaRPr lang="es-AR" dirty="0">
                        <a:latin typeface="Arial Narrow" pitchFamily="34" charset="0"/>
                      </a:endParaRPr>
                    </a:p>
                  </a:txBody>
                  <a:tcPr anchor="ctr"/>
                </a:tc>
                <a:tc>
                  <a:txBody>
                    <a:bodyPr/>
                    <a:lstStyle/>
                    <a:p>
                      <a:r>
                        <a:rPr lang="es-AR" dirty="0" smtClean="0">
                          <a:latin typeface="Arial Narrow" pitchFamily="34" charset="0"/>
                        </a:rPr>
                        <a:t>Actualizado</a:t>
                      </a:r>
                      <a:endParaRPr lang="es-AR" dirty="0">
                        <a:latin typeface="Arial Narrow" pitchFamily="34" charset="0"/>
                      </a:endParaRPr>
                    </a:p>
                  </a:txBody>
                  <a:tcPr anchor="ctr"/>
                </a:tc>
                <a:tc>
                  <a:txBody>
                    <a:bodyPr/>
                    <a:lstStyle/>
                    <a:p>
                      <a:r>
                        <a:rPr lang="es-AR" dirty="0" smtClean="0">
                          <a:latin typeface="Arial Narrow" pitchFamily="34" charset="0"/>
                        </a:rPr>
                        <a:t>A la fecha</a:t>
                      </a:r>
                      <a:endParaRPr lang="es-AR" dirty="0">
                        <a:latin typeface="Arial Narrow" pitchFamily="34" charset="0"/>
                      </a:endParaRPr>
                    </a:p>
                  </a:txBody>
                  <a:tcPr anchor="ctr"/>
                </a:tc>
              </a:tr>
              <a:tr h="0">
                <a:tc>
                  <a:txBody>
                    <a:bodyPr/>
                    <a:lstStyle/>
                    <a:p>
                      <a:r>
                        <a:rPr lang="es-AR" dirty="0" smtClean="0">
                          <a:latin typeface="Arial Narrow" pitchFamily="34" charset="0"/>
                        </a:rPr>
                        <a:t>Documentación </a:t>
                      </a:r>
                      <a:r>
                        <a:rPr lang="es-AR" dirty="0" err="1" smtClean="0">
                          <a:latin typeface="Arial Narrow" pitchFamily="34" charset="0"/>
                        </a:rPr>
                        <a:t>IESS</a:t>
                      </a:r>
                      <a:r>
                        <a:rPr lang="es-AR" dirty="0" smtClean="0">
                          <a:latin typeface="Arial Narrow" pitchFamily="34" charset="0"/>
                        </a:rPr>
                        <a:t>, SRI, </a:t>
                      </a:r>
                      <a:r>
                        <a:rPr lang="es-AR" dirty="0" err="1" smtClean="0">
                          <a:latin typeface="Arial Narrow" pitchFamily="34" charset="0"/>
                        </a:rPr>
                        <a:t>MRL</a:t>
                      </a:r>
                      <a:r>
                        <a:rPr lang="es-AR" dirty="0" smtClean="0">
                          <a:latin typeface="Arial Narrow" pitchFamily="34" charset="0"/>
                        </a:rPr>
                        <a:t>, </a:t>
                      </a:r>
                      <a:r>
                        <a:rPr lang="es-AR" dirty="0" err="1" smtClean="0">
                          <a:latin typeface="Arial Narrow" pitchFamily="34" charset="0"/>
                        </a:rPr>
                        <a:t>IMDM</a:t>
                      </a:r>
                      <a:r>
                        <a:rPr lang="es-AR" dirty="0" smtClean="0">
                          <a:latin typeface="Arial Narrow" pitchFamily="34" charset="0"/>
                        </a:rPr>
                        <a:t> Quito.</a:t>
                      </a:r>
                    </a:p>
                  </a:txBody>
                  <a:tcPr anchor="ctr"/>
                </a:tc>
                <a:tc>
                  <a:txBody>
                    <a:bodyPr/>
                    <a:lstStyle/>
                    <a:p>
                      <a:r>
                        <a:rPr lang="es-AR" dirty="0" smtClean="0">
                          <a:latin typeface="Arial Narrow" pitchFamily="34" charset="0"/>
                        </a:rPr>
                        <a:t>Actualizado</a:t>
                      </a:r>
                      <a:endParaRPr lang="es-AR" dirty="0">
                        <a:latin typeface="Arial Narrow" pitchFamily="34" charset="0"/>
                      </a:endParaRPr>
                    </a:p>
                  </a:txBody>
                  <a:tcPr anchor="ctr"/>
                </a:tc>
                <a:tc>
                  <a:txBody>
                    <a:bodyPr/>
                    <a:lstStyle/>
                    <a:p>
                      <a:r>
                        <a:rPr lang="es-AR" dirty="0" smtClean="0">
                          <a:latin typeface="Arial Narrow" pitchFamily="34" charset="0"/>
                        </a:rPr>
                        <a:t>A la fecha</a:t>
                      </a:r>
                      <a:endParaRPr lang="es-AR" dirty="0">
                        <a:latin typeface="Arial Narrow" pitchFamily="34" charset="0"/>
                      </a:endParaRPr>
                    </a:p>
                  </a:txBody>
                  <a:tcPr anchor="ctr"/>
                </a:tc>
              </a:tr>
              <a:tr h="145754">
                <a:tc>
                  <a:txBody>
                    <a:bodyPr/>
                    <a:lstStyle/>
                    <a:p>
                      <a:r>
                        <a:rPr lang="es-AR" dirty="0" smtClean="0">
                          <a:latin typeface="Arial Narrow" pitchFamily="34" charset="0"/>
                        </a:rPr>
                        <a:t>Plan Educativo</a:t>
                      </a:r>
                      <a:r>
                        <a:rPr lang="es-AR" baseline="0" dirty="0" smtClean="0">
                          <a:latin typeface="Arial Narrow" pitchFamily="34" charset="0"/>
                        </a:rPr>
                        <a:t> Institucional</a:t>
                      </a:r>
                      <a:endParaRPr lang="es-AR" dirty="0">
                        <a:latin typeface="Arial Narrow" pitchFamily="34" charset="0"/>
                      </a:endParaRPr>
                    </a:p>
                  </a:txBody>
                  <a:tcPr anchor="ctr"/>
                </a:tc>
                <a:tc>
                  <a:txBody>
                    <a:bodyPr/>
                    <a:lstStyle/>
                    <a:p>
                      <a:r>
                        <a:rPr lang="es-AR" i="1" dirty="0" smtClean="0">
                          <a:latin typeface="Arial Narrow" pitchFamily="34" charset="0"/>
                        </a:rPr>
                        <a:t>Debe entregarse</a:t>
                      </a:r>
                      <a:endParaRPr lang="es-AR" i="1" dirty="0">
                        <a:latin typeface="Arial Narrow" pitchFamily="34" charset="0"/>
                      </a:endParaRPr>
                    </a:p>
                  </a:txBody>
                  <a:tcPr anchor="ctr"/>
                </a:tc>
                <a:tc>
                  <a:txBody>
                    <a:bodyPr/>
                    <a:lstStyle/>
                    <a:p>
                      <a:r>
                        <a:rPr lang="es-AR" i="1" dirty="0" smtClean="0">
                          <a:latin typeface="Arial Narrow" pitchFamily="34" charset="0"/>
                        </a:rPr>
                        <a:t>Junio 2014</a:t>
                      </a:r>
                      <a:endParaRPr lang="es-AR" i="1" dirty="0">
                        <a:latin typeface="Arial Narrow" pitchFamily="34" charset="0"/>
                      </a:endParaRPr>
                    </a:p>
                  </a:txBody>
                  <a:tcPr anchor="ctr"/>
                </a:tc>
              </a:tr>
              <a:tr h="137184">
                <a:tc>
                  <a:txBody>
                    <a:bodyPr/>
                    <a:lstStyle/>
                    <a:p>
                      <a:r>
                        <a:rPr lang="es-AR" dirty="0" smtClean="0">
                          <a:latin typeface="Arial Narrow" pitchFamily="34" charset="0"/>
                        </a:rPr>
                        <a:t>Acreditación ante la </a:t>
                      </a:r>
                      <a:r>
                        <a:rPr lang="es-AR" dirty="0" err="1" smtClean="0">
                          <a:latin typeface="Arial Narrow" pitchFamily="34" charset="0"/>
                        </a:rPr>
                        <a:t>SETEC</a:t>
                      </a:r>
                      <a:endParaRPr lang="es-AR" dirty="0">
                        <a:latin typeface="Arial Narrow" pitchFamily="34" charset="0"/>
                      </a:endParaRPr>
                    </a:p>
                  </a:txBody>
                  <a:tcPr anchor="ctr"/>
                </a:tc>
                <a:tc>
                  <a:txBody>
                    <a:bodyPr/>
                    <a:lstStyle/>
                    <a:p>
                      <a:r>
                        <a:rPr lang="es-AR" i="1" dirty="0" smtClean="0">
                          <a:latin typeface="Arial Narrow" pitchFamily="34" charset="0"/>
                        </a:rPr>
                        <a:t>Pendiente</a:t>
                      </a:r>
                      <a:endParaRPr lang="es-AR" i="1" dirty="0">
                        <a:latin typeface="Arial Narrow" pitchFamily="34" charset="0"/>
                      </a:endParaRPr>
                    </a:p>
                  </a:txBody>
                  <a:tcPr anchor="ctr"/>
                </a:tc>
                <a:tc>
                  <a:txBody>
                    <a:bodyPr/>
                    <a:lstStyle/>
                    <a:p>
                      <a:r>
                        <a:rPr lang="es-AR" i="1" dirty="0" smtClean="0">
                          <a:latin typeface="Arial Narrow" pitchFamily="34" charset="0"/>
                        </a:rPr>
                        <a:t>Abril 2014</a:t>
                      </a:r>
                      <a:endParaRPr lang="es-AR" i="1" dirty="0">
                        <a:latin typeface="Arial Narrow" pitchFamily="34" charset="0"/>
                      </a:endParaRPr>
                    </a:p>
                  </a:txBody>
                  <a:tcPr anchor="ctr"/>
                </a:tc>
              </a:tr>
              <a:tr h="128614">
                <a:tc>
                  <a:txBody>
                    <a:bodyPr/>
                    <a:lstStyle/>
                    <a:p>
                      <a:r>
                        <a:rPr lang="es-AR" dirty="0" smtClean="0">
                          <a:latin typeface="Arial Narrow" pitchFamily="34" charset="0"/>
                        </a:rPr>
                        <a:t>Aplicación del acuerdo costos 387-13</a:t>
                      </a:r>
                      <a:endParaRPr lang="es-AR" dirty="0">
                        <a:latin typeface="Arial Narrow" pitchFamily="34" charset="0"/>
                      </a:endParaRPr>
                    </a:p>
                  </a:txBody>
                  <a:tcPr anchor="ctr"/>
                </a:tc>
                <a:tc>
                  <a:txBody>
                    <a:bodyPr/>
                    <a:lstStyle/>
                    <a:p>
                      <a:r>
                        <a:rPr lang="es-AR" i="1" dirty="0" smtClean="0">
                          <a:latin typeface="Arial Narrow" pitchFamily="34" charset="0"/>
                        </a:rPr>
                        <a:t>Cronograma oficial</a:t>
                      </a:r>
                      <a:endParaRPr lang="es-AR" i="1" dirty="0">
                        <a:latin typeface="Arial Narrow" pitchFamily="34" charset="0"/>
                      </a:endParaRPr>
                    </a:p>
                  </a:txBody>
                  <a:tcPr anchor="ctr"/>
                </a:tc>
                <a:tc>
                  <a:txBody>
                    <a:bodyPr/>
                    <a:lstStyle/>
                    <a:p>
                      <a:r>
                        <a:rPr lang="es-AR" i="1" dirty="0" smtClean="0">
                          <a:latin typeface="Arial Narrow" pitchFamily="34" charset="0"/>
                        </a:rPr>
                        <a:t>05-05-2014</a:t>
                      </a:r>
                      <a:endParaRPr lang="es-AR" i="1" dirty="0">
                        <a:latin typeface="Arial Narrow" pitchFamily="34" charset="0"/>
                      </a:endParaRPr>
                    </a:p>
                  </a:txBody>
                  <a:tcPr anchor="ctr"/>
                </a:tc>
              </a:tr>
              <a:tr h="424209">
                <a:tc>
                  <a:txBody>
                    <a:bodyPr/>
                    <a:lstStyle/>
                    <a:p>
                      <a:r>
                        <a:rPr lang="es-AR" dirty="0" smtClean="0">
                          <a:latin typeface="Arial Narrow" pitchFamily="34" charset="0"/>
                        </a:rPr>
                        <a:t>Autoevaluación Sistema</a:t>
                      </a:r>
                      <a:r>
                        <a:rPr lang="es-AR" baseline="0" dirty="0" smtClean="0">
                          <a:latin typeface="Arial Narrow" pitchFamily="34" charset="0"/>
                        </a:rPr>
                        <a:t> de Gestión de Riesgos </a:t>
                      </a:r>
                      <a:r>
                        <a:rPr lang="es-AR" baseline="0" dirty="0" err="1" smtClean="0">
                          <a:latin typeface="Arial Narrow" pitchFamily="34" charset="0"/>
                        </a:rPr>
                        <a:t>IESS-MRL</a:t>
                      </a:r>
                      <a:endParaRPr lang="es-AR" dirty="0">
                        <a:latin typeface="Arial Narrow" pitchFamily="34" charset="0"/>
                      </a:endParaRPr>
                    </a:p>
                  </a:txBody>
                  <a:tcPr anchor="ctr"/>
                </a:tc>
                <a:tc>
                  <a:txBody>
                    <a:bodyPr/>
                    <a:lstStyle/>
                    <a:p>
                      <a:r>
                        <a:rPr lang="es-AR" i="1" dirty="0" smtClean="0">
                          <a:latin typeface="Arial Narrow" pitchFamily="34" charset="0"/>
                        </a:rPr>
                        <a:t>Debe hacerse</a:t>
                      </a:r>
                      <a:endParaRPr lang="es-AR" i="1" dirty="0">
                        <a:latin typeface="Arial Narrow" pitchFamily="34" charset="0"/>
                      </a:endParaRPr>
                    </a:p>
                  </a:txBody>
                  <a:tcPr anchor="ctr"/>
                </a:tc>
                <a:tc>
                  <a:txBody>
                    <a:bodyPr/>
                    <a:lstStyle/>
                    <a:p>
                      <a:r>
                        <a:rPr lang="es-AR" i="1" dirty="0" smtClean="0">
                          <a:latin typeface="Arial Narrow" pitchFamily="34" charset="0"/>
                        </a:rPr>
                        <a:t>Junio 2014</a:t>
                      </a:r>
                      <a:endParaRPr lang="es-AR" i="1" dirty="0">
                        <a:latin typeface="Arial Narrow" pitchFamily="34" charset="0"/>
                      </a:endParaRPr>
                    </a:p>
                  </a:txBody>
                  <a:tcPr anchor="ct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ÁMBITOS </a:t>
            </a:r>
            <a:r>
              <a:rPr lang="es-ES" sz="4000" dirty="0" smtClean="0">
                <a:solidFill>
                  <a:schemeClr val="tx1">
                    <a:lumMod val="50000"/>
                    <a:lumOff val="50000"/>
                  </a:schemeClr>
                </a:solidFill>
                <a:latin typeface="+mj-lt"/>
              </a:rPr>
              <a:t>esenciales</a:t>
            </a: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sz="2000" b="1" smtClean="0">
                <a:solidFill>
                  <a:schemeClr val="tx1">
                    <a:lumMod val="75000"/>
                    <a:lumOff val="25000"/>
                  </a:schemeClr>
                </a:solidFill>
              </a:rPr>
              <a:t>Espacios en los que ejerce su accionar el Rector </a:t>
            </a:r>
            <a:endParaRPr lang="es-E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s-ES" sz="17000" b="1" dirty="0">
                  <a:solidFill>
                    <a:schemeClr val="bg1"/>
                  </a:solidFill>
                  <a:latin typeface="+mj-lt"/>
                  <a:cs typeface="Arial" pitchFamily="34" charset="0"/>
                </a:rPr>
                <a:t>1</a:t>
              </a:r>
            </a:p>
          </p:txBody>
        </p:sp>
        <p:sp>
          <p:nvSpPr>
            <p:cNvPr id="13" name="TextBox 12"/>
            <p:cNvSpPr txBox="1"/>
            <p:nvPr/>
          </p:nvSpPr>
          <p:spPr>
            <a:xfrm>
              <a:off x="823416" y="2666898"/>
              <a:ext cx="1931160" cy="683264"/>
            </a:xfrm>
            <a:prstGeom prst="rect">
              <a:avLst/>
            </a:prstGeom>
            <a:noFill/>
          </p:spPr>
          <p:txBody>
            <a:bodyPr wrap="square" rtlCol="0">
              <a:normAutofit/>
            </a:bodyPr>
            <a:lstStyle/>
            <a:p>
              <a:pPr lvl="0" algn="ctr"/>
              <a:r>
                <a:rPr b="1" smtClean="0"/>
                <a:t>ÁMBITO EQUIPO GESTOR</a:t>
              </a:r>
              <a:endParaRPr lang="es-AR"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s-ES" sz="17000" b="1" dirty="0" smtClean="0">
                  <a:solidFill>
                    <a:schemeClr val="bg1"/>
                  </a:solidFill>
                  <a:latin typeface="+mj-lt"/>
                  <a:cs typeface="Arial" pitchFamily="34" charset="0"/>
                </a:rPr>
                <a:t>2</a:t>
              </a:r>
              <a:endParaRPr lang="es-ES" sz="17000" b="1" dirty="0">
                <a:solidFill>
                  <a:schemeClr val="bg1"/>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Autofit/>
            </a:bodyPr>
            <a:lstStyle/>
            <a:p>
              <a:pPr algn="ctr">
                <a:lnSpc>
                  <a:spcPct val="120000"/>
                </a:lnSpc>
              </a:pPr>
              <a:r>
                <a:rPr sz="1600" b="1" spc="60" smtClean="0">
                  <a:effectLst>
                    <a:outerShdw blurRad="50800" dist="25400" dir="5400000" algn="t" rotWithShape="0">
                      <a:prstClr val="black">
                        <a:alpha val="15000"/>
                      </a:prstClr>
                    </a:outerShdw>
                  </a:effectLst>
                  <a:latin typeface="Arial Narrow" pitchFamily="34" charset="0"/>
                </a:rPr>
                <a:t>ÁMBITO DE LOS DEPARTAMENTOS</a:t>
              </a:r>
              <a:endParaRPr lang="es-ES" sz="1600" b="1" dirty="0">
                <a:effectLst>
                  <a:outerShdw blurRad="50800" dist="25400" dir="5400000" algn="t" rotWithShape="0">
                    <a:prstClr val="black">
                      <a:alpha val="15000"/>
                    </a:prstClr>
                  </a:outerShdw>
                </a:effectLst>
                <a:latin typeface="Arial Narrow" pitchFamily="34" charset="0"/>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s-ES" sz="17000" b="1" dirty="0">
                  <a:solidFill>
                    <a:schemeClr val="bg1"/>
                  </a:solidFill>
                  <a:latin typeface="+mj-lt"/>
                  <a:cs typeface="Arial" pitchFamily="34" charset="0"/>
                </a:rPr>
                <a:t>3</a:t>
              </a: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r>
                <a:rPr lang="es-ES" b="1" dirty="0" smtClean="0">
                  <a:latin typeface="Arial Narrow" pitchFamily="34" charset="0"/>
                </a:rPr>
                <a:t>EVALUACIÓN DEL </a:t>
              </a:r>
              <a:r>
                <a:rPr lang="es-ES" b="1" dirty="0" err="1" smtClean="0">
                  <a:latin typeface="Arial Narrow" pitchFamily="34" charset="0"/>
                </a:rPr>
                <a:t>CONESSCC</a:t>
              </a:r>
              <a:endParaRPr lang="es-ES" b="1" dirty="0">
                <a:latin typeface="Arial Narrow" pitchFamily="34" charset="0"/>
              </a:endParaRPr>
            </a:p>
          </p:txBody>
        </p:sp>
        <p:sp>
          <p:nvSpPr>
            <p:cNvPr id="21" name="Oval 20"/>
            <p:cNvSpPr/>
            <p:nvPr/>
          </p:nvSpPr>
          <p:spPr>
            <a:xfrm>
              <a:off x="6786578" y="20002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22" name="21 Marcador de número de diapositiva"/>
          <p:cNvSpPr>
            <a:spLocks noGrp="1"/>
          </p:cNvSpPr>
          <p:nvPr>
            <p:ph type="sldNum" sz="quarter" idx="12"/>
          </p:nvPr>
        </p:nvSpPr>
        <p:spPr/>
        <p:txBody>
          <a:bodyPr/>
          <a:lstStyle/>
          <a:p>
            <a:fld id="{73820FCD-5F4C-4989-BE05-0A8208BCBC21}" type="slidenum">
              <a:rPr lang="es-AR" smtClean="0"/>
              <a:pPr/>
              <a:t>7</a:t>
            </a:fld>
            <a:endParaRPr kumimoji="0" lang="es-AR" dirty="0"/>
          </a:p>
        </p:txBody>
      </p:sp>
      <p:sp>
        <p:nvSpPr>
          <p:cNvPr id="25" name="24 Botón de acción: Hacia delante o Siguiente">
            <a:hlinkClick r:id="" action="ppaction://hlinkshowjump?jump=nextslide" highlightClick="1"/>
          </p:cNvPr>
          <p:cNvSpPr/>
          <p:nvPr/>
        </p:nvSpPr>
        <p:spPr>
          <a:xfrm>
            <a:off x="1643042" y="4214818"/>
            <a:ext cx="500066" cy="357190"/>
          </a:xfrm>
          <a:prstGeom prst="actionButtonForwardNex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Botón de acción: Hacia delante o Siguiente">
            <a:hlinkClick r:id="rId4" action="ppaction://hlinksldjump" highlightClick="1"/>
          </p:cNvPr>
          <p:cNvSpPr/>
          <p:nvPr/>
        </p:nvSpPr>
        <p:spPr>
          <a:xfrm>
            <a:off x="4357686" y="4214818"/>
            <a:ext cx="428628" cy="357190"/>
          </a:xfrm>
          <a:prstGeom prst="actionButtonForwardNex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Botón de acción: Hacia delante o Siguiente">
            <a:hlinkClick r:id="rId5" action="ppaction://hlinksldjump" highlightClick="1"/>
          </p:cNvPr>
          <p:cNvSpPr/>
          <p:nvPr/>
        </p:nvSpPr>
        <p:spPr>
          <a:xfrm>
            <a:off x="7215206" y="4214818"/>
            <a:ext cx="357190" cy="357190"/>
          </a:xfrm>
          <a:prstGeom prst="actionButtonForwardNex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ÁMBITO </a:t>
            </a:r>
            <a:r>
              <a:rPr lang="es-ES" sz="4000" b="0" cap="none" dirty="0" smtClean="0">
                <a:solidFill>
                  <a:prstClr val="black">
                    <a:lumMod val="50000"/>
                    <a:lumOff val="50000"/>
                  </a:prstClr>
                </a:solidFill>
                <a:ea typeface="+mn-ea"/>
                <a:cs typeface="+mn-cs"/>
              </a:rPr>
              <a:t>Equipo Gestor</a:t>
            </a:r>
            <a:endParaRPr lang="es-ES" sz="2800" dirty="0"/>
          </a:p>
        </p:txBody>
      </p:sp>
      <p:sp>
        <p:nvSpPr>
          <p:cNvPr id="5" name="Text Placeholder 4"/>
          <p:cNvSpPr>
            <a:spLocks noGrp="1"/>
          </p:cNvSpPr>
          <p:nvPr>
            <p:ph type="body" idx="1"/>
          </p:nvPr>
        </p:nvSpPr>
        <p:spPr>
          <a:xfrm>
            <a:off x="3929058" y="4071942"/>
            <a:ext cx="4681543" cy="1857388"/>
          </a:xfrm>
        </p:spPr>
        <p:txBody>
          <a:bodyPr>
            <a:noAutofit/>
          </a:bodyPr>
          <a:lstStyle/>
          <a:p>
            <a:r>
              <a:rPr lang="es-EC" sz="1600" b="1" dirty="0" smtClean="0">
                <a:solidFill>
                  <a:schemeClr val="tx1"/>
                </a:solidFill>
              </a:rPr>
              <a:t>Se entiende que la función de Rector en las obras educativas Sagrados Corazones es una misión de servicio, la misma que debe ser llevada adelante con humildad y sencillez; de ninguna manera es un espacio de poder o una jerarquía dominante.</a:t>
            </a:r>
          </a:p>
          <a:p>
            <a:r>
              <a:rPr lang="es-EC" sz="1600" b="1" dirty="0" smtClean="0">
                <a:solidFill>
                  <a:schemeClr val="tx1"/>
                </a:solidFill>
              </a:rPr>
              <a:t>De ahí que su accionar se apoya en las decisiones que se toman al interior del Equipo Gestor</a:t>
            </a:r>
            <a:endParaRPr lang="es-AR" sz="1600" b="1" dirty="0">
              <a:solidFill>
                <a:schemeClr val="tx1"/>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s-ES" sz="17000" b="1" dirty="0">
                <a:solidFill>
                  <a:schemeClr val="bg1"/>
                </a:solidFill>
                <a:cs typeface="Arial" pitchFamily="34" charset="0"/>
              </a:rPr>
              <a:t>1</a:t>
            </a:r>
          </a:p>
        </p:txBody>
      </p:sp>
      <p:sp>
        <p:nvSpPr>
          <p:cNvPr id="7" name="6 Marcador de número de diapositiva"/>
          <p:cNvSpPr>
            <a:spLocks noGrp="1"/>
          </p:cNvSpPr>
          <p:nvPr>
            <p:ph type="sldNum" sz="quarter" idx="12"/>
          </p:nvPr>
        </p:nvSpPr>
        <p:spPr/>
        <p:txBody>
          <a:bodyPr/>
          <a:lstStyle/>
          <a:p>
            <a:fld id="{240D5ECE-8B49-45CD-BE81-EF81920D1969}" type="slidenum">
              <a:rPr lang="es-AR" smtClean="0"/>
              <a:pPr/>
              <a:t>8</a:t>
            </a:fld>
            <a:endParaRPr kumimoji="0" lang="es-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AR" dirty="0" smtClean="0"/>
              <a:t>ESTUDIANTES</a:t>
            </a:r>
            <a:endParaRPr lang="es-AR" dirty="0"/>
          </a:p>
        </p:txBody>
      </p:sp>
      <p:sp>
        <p:nvSpPr>
          <p:cNvPr id="6" name="5 Marcador de contenido"/>
          <p:cNvSpPr>
            <a:spLocks noGrp="1"/>
          </p:cNvSpPr>
          <p:nvPr>
            <p:ph sz="half" idx="1"/>
          </p:nvPr>
        </p:nvSpPr>
        <p:spPr>
          <a:xfrm>
            <a:off x="457200" y="1071547"/>
            <a:ext cx="4038600" cy="3429023"/>
          </a:xfrm>
          <a:solidFill>
            <a:schemeClr val="accent1">
              <a:lumMod val="20000"/>
              <a:lumOff val="80000"/>
            </a:schemeClr>
          </a:solidFill>
        </p:spPr>
        <p:txBody>
          <a:bodyPr>
            <a:normAutofit/>
          </a:bodyPr>
          <a:lstStyle/>
          <a:p>
            <a:pPr>
              <a:spcBef>
                <a:spcPts val="0"/>
              </a:spcBef>
              <a:buNone/>
            </a:pPr>
            <a:r>
              <a:rPr lang="es-AR" sz="1800" b="1" dirty="0" smtClean="0">
                <a:latin typeface="Arial Narrow" pitchFamily="34" charset="0"/>
              </a:rPr>
              <a:t>PROBLEMÁTICA:</a:t>
            </a:r>
          </a:p>
          <a:p>
            <a:pPr marL="182563" indent="-182563">
              <a:spcBef>
                <a:spcPts val="0"/>
              </a:spcBef>
            </a:pPr>
            <a:r>
              <a:rPr lang="es-AR" sz="1800" dirty="0" smtClean="0">
                <a:latin typeface="Arial Narrow" pitchFamily="34" charset="0"/>
              </a:rPr>
              <a:t>Pocos estudiantes: 400 a la fecha de inicio de clases.</a:t>
            </a:r>
          </a:p>
          <a:p>
            <a:pPr marL="182563" indent="-182563">
              <a:spcBef>
                <a:spcPts val="0"/>
              </a:spcBef>
            </a:pPr>
            <a:r>
              <a:rPr lang="es-AR" sz="1800" dirty="0" smtClean="0">
                <a:latin typeface="Arial Narrow" pitchFamily="34" charset="0"/>
              </a:rPr>
              <a:t>5 estudiantes no matriculados</a:t>
            </a:r>
          </a:p>
          <a:p>
            <a:pPr marL="182563" indent="-182563">
              <a:spcBef>
                <a:spcPts val="0"/>
              </a:spcBef>
            </a:pPr>
            <a:r>
              <a:rPr lang="es-AR" sz="1800" dirty="0" smtClean="0">
                <a:latin typeface="Arial Narrow" pitchFamily="34" charset="0"/>
              </a:rPr>
              <a:t>Alto retiro de los estudiantes: pasados de edad, condicionados, voluntad propia.</a:t>
            </a:r>
          </a:p>
          <a:p>
            <a:pPr marL="182563" indent="-182563">
              <a:spcBef>
                <a:spcPts val="0"/>
              </a:spcBef>
            </a:pPr>
            <a:r>
              <a:rPr lang="es-AR" sz="1800" dirty="0" smtClean="0">
                <a:latin typeface="Arial Narrow" pitchFamily="34" charset="0"/>
              </a:rPr>
              <a:t>Renuentes a cumplir normas disciplinarias.</a:t>
            </a:r>
          </a:p>
          <a:p>
            <a:pPr marL="182563" indent="-182563">
              <a:spcBef>
                <a:spcPts val="0"/>
              </a:spcBef>
            </a:pPr>
            <a:r>
              <a:rPr lang="es-AR" sz="1800" dirty="0" smtClean="0">
                <a:latin typeface="Arial Narrow" pitchFamily="34" charset="0"/>
              </a:rPr>
              <a:t>Alto y reiterado número de estudiantes atrasados al inicio de la jornada estudiantil.</a:t>
            </a:r>
          </a:p>
          <a:p>
            <a:pPr marL="182563" indent="-182563">
              <a:spcBef>
                <a:spcPts val="0"/>
              </a:spcBef>
            </a:pPr>
            <a:r>
              <a:rPr lang="es-AR" sz="1800" dirty="0" smtClean="0">
                <a:latin typeface="Arial Narrow" pitchFamily="34" charset="0"/>
              </a:rPr>
              <a:t>11estudiantes embarazadas.</a:t>
            </a:r>
          </a:p>
          <a:p>
            <a:pPr marL="182563" indent="-182563">
              <a:spcBef>
                <a:spcPts val="0"/>
              </a:spcBef>
            </a:pPr>
            <a:r>
              <a:rPr lang="es-AR" sz="1800" dirty="0" smtClean="0">
                <a:latin typeface="Arial Narrow" pitchFamily="34" charset="0"/>
              </a:rPr>
              <a:t>Consejo estudiantil de la jornada matutina no asume su rol.</a:t>
            </a:r>
          </a:p>
          <a:p>
            <a:pPr>
              <a:spcBef>
                <a:spcPts val="0"/>
              </a:spcBef>
            </a:pPr>
            <a:endParaRPr lang="es-AR" sz="1800" dirty="0" smtClean="0">
              <a:latin typeface="Arial Narrow" pitchFamily="34" charset="0"/>
            </a:endParaRPr>
          </a:p>
        </p:txBody>
      </p:sp>
      <p:sp>
        <p:nvSpPr>
          <p:cNvPr id="7" name="6 Marcador de contenido"/>
          <p:cNvSpPr>
            <a:spLocks noGrp="1"/>
          </p:cNvSpPr>
          <p:nvPr>
            <p:ph sz="half" idx="2"/>
          </p:nvPr>
        </p:nvSpPr>
        <p:spPr>
          <a:xfrm>
            <a:off x="4648200" y="1071546"/>
            <a:ext cx="4038600" cy="3429024"/>
          </a:xfrm>
          <a:solidFill>
            <a:schemeClr val="accent1">
              <a:lumMod val="20000"/>
              <a:lumOff val="80000"/>
            </a:schemeClr>
          </a:solidFill>
        </p:spPr>
        <p:txBody>
          <a:bodyPr>
            <a:normAutofit/>
          </a:bodyPr>
          <a:lstStyle/>
          <a:p>
            <a:pPr>
              <a:spcBef>
                <a:spcPts val="0"/>
              </a:spcBef>
              <a:buNone/>
            </a:pPr>
            <a:r>
              <a:rPr lang="es-AR" sz="1800" b="1" dirty="0" smtClean="0">
                <a:latin typeface="Arial Narrow" pitchFamily="34" charset="0"/>
              </a:rPr>
              <a:t>ACCIONES:</a:t>
            </a:r>
          </a:p>
          <a:p>
            <a:pPr marL="182563" indent="-182563">
              <a:spcBef>
                <a:spcPts val="0"/>
              </a:spcBef>
            </a:pPr>
            <a:r>
              <a:rPr lang="es-AR" sz="1800" dirty="0" smtClean="0">
                <a:latin typeface="Arial Narrow" pitchFamily="34" charset="0"/>
              </a:rPr>
              <a:t>872 estudiantes.</a:t>
            </a:r>
          </a:p>
          <a:p>
            <a:pPr marL="182563" indent="-182563">
              <a:spcBef>
                <a:spcPts val="0"/>
              </a:spcBef>
            </a:pPr>
            <a:r>
              <a:rPr lang="es-AR" sz="1800" dirty="0" smtClean="0">
                <a:latin typeface="Arial Narrow" pitchFamily="34" charset="0"/>
              </a:rPr>
              <a:t>100% de estudiantes matriculados en regla (</a:t>
            </a:r>
            <a:r>
              <a:rPr lang="es-AR" sz="1800" dirty="0" err="1" smtClean="0">
                <a:latin typeface="Arial Narrow" pitchFamily="34" charset="0"/>
              </a:rPr>
              <a:t>SIGEE</a:t>
            </a:r>
            <a:r>
              <a:rPr lang="es-AR" sz="1800" dirty="0" smtClean="0">
                <a:latin typeface="Arial Narrow" pitchFamily="34" charset="0"/>
              </a:rPr>
              <a:t> no admitir estudiantes sin papeles). </a:t>
            </a:r>
          </a:p>
          <a:p>
            <a:pPr marL="182563" indent="-182563">
              <a:spcBef>
                <a:spcPts val="0"/>
              </a:spcBef>
            </a:pPr>
            <a:r>
              <a:rPr lang="es-AR" sz="1800" dirty="0" smtClean="0">
                <a:latin typeface="Arial Narrow" pitchFamily="34" charset="0"/>
              </a:rPr>
              <a:t>Fortaleza: adecuado manejo del Departamento de Inspección.</a:t>
            </a:r>
          </a:p>
          <a:p>
            <a:pPr marL="182563" indent="-182563">
              <a:spcBef>
                <a:spcPts val="0"/>
              </a:spcBef>
            </a:pPr>
            <a:r>
              <a:rPr lang="es-AR" sz="1800" dirty="0" smtClean="0">
                <a:latin typeface="Arial Narrow" pitchFamily="34" charset="0"/>
              </a:rPr>
              <a:t>Exitosa implementación del proceso de mediación de conflictos (acuerdo 443-12).</a:t>
            </a:r>
          </a:p>
          <a:p>
            <a:pPr marL="182563" indent="-182563">
              <a:spcBef>
                <a:spcPts val="0"/>
              </a:spcBef>
            </a:pPr>
            <a:r>
              <a:rPr lang="es-AR" sz="1800" dirty="0" smtClean="0">
                <a:latin typeface="Arial Narrow" pitchFamily="34" charset="0"/>
              </a:rPr>
              <a:t>Aplicación de acuerdo 067 para estudiantes embarazadas.</a:t>
            </a:r>
          </a:p>
          <a:p>
            <a:pPr marL="182563" indent="-182563">
              <a:spcBef>
                <a:spcPts val="0"/>
              </a:spcBef>
            </a:pPr>
            <a:r>
              <a:rPr lang="es-AR" sz="1800" dirty="0" smtClean="0">
                <a:latin typeface="Arial Narrow" pitchFamily="34" charset="0"/>
              </a:rPr>
              <a:t>Coordinación y reorientación del C. E. a cargo de Renata Vera</a:t>
            </a:r>
          </a:p>
          <a:p>
            <a:pPr>
              <a:spcBef>
                <a:spcPts val="0"/>
              </a:spcBef>
            </a:pPr>
            <a:endParaRPr lang="es-AR" sz="1800" dirty="0" smtClean="0">
              <a:latin typeface="Arial Narrow" pitchFamily="34" charset="0"/>
            </a:endParaRPr>
          </a:p>
          <a:p>
            <a:pPr>
              <a:spcBef>
                <a:spcPts val="0"/>
              </a:spcBef>
            </a:pPr>
            <a:endParaRPr lang="es-AR" sz="1800" dirty="0" smtClean="0">
              <a:latin typeface="Arial Narrow" pitchFamily="34" charset="0"/>
            </a:endParaRPr>
          </a:p>
          <a:p>
            <a:pPr>
              <a:spcBef>
                <a:spcPts val="0"/>
              </a:spcBef>
            </a:pPr>
            <a:endParaRPr lang="es-AR" sz="1800" dirty="0" smtClean="0">
              <a:latin typeface="Arial Narrow" pitchFamily="34" charset="0"/>
            </a:endParaRPr>
          </a:p>
          <a:p>
            <a:pPr>
              <a:spcBef>
                <a:spcPts val="0"/>
              </a:spcBef>
            </a:pPr>
            <a:endParaRPr lang="es-AR" sz="1800" dirty="0">
              <a:latin typeface="Arial Narrow" pitchFamily="34" charset="0"/>
            </a:endParaRPr>
          </a:p>
        </p:txBody>
      </p:sp>
      <p:sp>
        <p:nvSpPr>
          <p:cNvPr id="4" name="3 Marcador de número de diapositiva"/>
          <p:cNvSpPr>
            <a:spLocks noGrp="1"/>
          </p:cNvSpPr>
          <p:nvPr>
            <p:ph type="sldNum" sz="quarter" idx="12"/>
          </p:nvPr>
        </p:nvSpPr>
        <p:spPr/>
        <p:txBody>
          <a:bodyPr/>
          <a:lstStyle/>
          <a:p>
            <a:fld id="{240D5ECE-8B49-45CD-BE81-EF81920D1969}" type="slidenum">
              <a:rPr lang="es-AR" smtClean="0"/>
              <a:pPr/>
              <a:t>9</a:t>
            </a:fld>
            <a:endParaRPr kumimoji="0" lang="es-AR"/>
          </a:p>
        </p:txBody>
      </p:sp>
      <p:sp>
        <p:nvSpPr>
          <p:cNvPr id="8" name="5 Marcador de contenido"/>
          <p:cNvSpPr txBox="1">
            <a:spLocks/>
          </p:cNvSpPr>
          <p:nvPr/>
        </p:nvSpPr>
        <p:spPr>
          <a:xfrm>
            <a:off x="2000232" y="4643446"/>
            <a:ext cx="6215106" cy="1990740"/>
          </a:xfrm>
          <a:prstGeom prst="rect">
            <a:avLst/>
          </a:prstGeom>
          <a:solidFill>
            <a:schemeClr val="accent6">
              <a:lumMod val="60000"/>
              <a:lumOff val="4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rPr>
              <a:t>DESAFÍOS:</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Selección de estudiantes nuevos (hasta 1º de Bachillerato)</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No recibir estudiantes sin papeles  o con documentos incompletos.</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Mantener un numérico de estudiantes adecuado.</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Disminuir casos de embarazo.</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Mejorar la disciplina de los estudiantes.</a:t>
            </a:r>
          </a:p>
          <a:p>
            <a:pPr marL="182563" marR="0" lvl="0" indent="-182563" fontAlgn="auto">
              <a:lnSpc>
                <a:spcPct val="100000"/>
              </a:lnSpc>
              <a:spcAft>
                <a:spcPts val="0"/>
              </a:spcAft>
              <a:buClrTx/>
              <a:buSzTx/>
              <a:buFont typeface="Arial" pitchFamily="34" charset="0"/>
              <a:buChar char="•"/>
              <a:tabLst/>
              <a:defRPr/>
            </a:pPr>
            <a:r>
              <a:rPr lang="es-AR" dirty="0" smtClean="0">
                <a:solidFill>
                  <a:schemeClr val="tx1">
                    <a:lumMod val="85000"/>
                    <a:lumOff val="15000"/>
                  </a:schemeClr>
                </a:solidFill>
                <a:latin typeface="Arial Narrow" pitchFamily="34" charset="0"/>
              </a:rPr>
              <a:t>Consolidar Departamento de Inspección y accionar de Tutores</a:t>
            </a:r>
          </a:p>
          <a:p>
            <a:pPr marL="182563" marR="0" lvl="0" indent="-182563" fontAlgn="auto">
              <a:lnSpc>
                <a:spcPct val="100000"/>
              </a:lnSpc>
              <a:spcAft>
                <a:spcPts val="0"/>
              </a:spcAft>
              <a:buClrTx/>
              <a:buSzTx/>
              <a:buFont typeface="Arial" pitchFamily="34" charset="0"/>
              <a:buChar char="•"/>
              <a:tabLst/>
              <a:defRPr/>
            </a:pPr>
            <a:endParaRPr lang="es-AR" dirty="0" smtClean="0">
              <a:solidFill>
                <a:schemeClr val="tx1">
                  <a:lumMod val="85000"/>
                  <a:lumOff val="15000"/>
                </a:schemeClr>
              </a:solidFill>
              <a:latin typeface="Arial Narrow"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AR" b="1" i="0" u="none" strike="noStrike" kern="1200" cap="none" spc="0" normalizeH="0" baseline="0" noProof="0" dirty="0" smtClean="0">
              <a:ln>
                <a:noFill/>
              </a:ln>
              <a:solidFill>
                <a:schemeClr val="tx1">
                  <a:lumMod val="85000"/>
                  <a:lumOff val="15000"/>
                </a:schemeClr>
              </a:solidFill>
              <a:effectLst/>
              <a:uLnTx/>
              <a:uFillTx/>
              <a:latin typeface="Arial Narrow" pitchFamily="34"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TS101674551">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7C7662-3127-4803-8D96-C63E399475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2549</Words>
  <Application>Microsoft Office PowerPoint</Application>
  <PresentationFormat>Presentación en pantalla (4:3)</PresentationFormat>
  <Paragraphs>393</Paragraphs>
  <Slides>22</Slides>
  <Notes>10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TS101674551</vt:lpstr>
      <vt:lpstr>INFORME DE GESTIÓN DE RECTORÍA Unidad Educativa SAGRADOS CORAZONES  Quito - Centro </vt:lpstr>
      <vt:lpstr>Componentes del  Modelo de Gestión</vt:lpstr>
      <vt:lpstr>Diapositiva 3</vt:lpstr>
      <vt:lpstr>DATOS INICIALES</vt:lpstr>
      <vt:lpstr>DATOS INICIALES</vt:lpstr>
      <vt:lpstr>DOCUMENTACIÓN LEGAL</vt:lpstr>
      <vt:lpstr>Diapositiva 7</vt:lpstr>
      <vt:lpstr>ÁMBITO Equipo Gestor</vt:lpstr>
      <vt:lpstr>ESTUDIANTES</vt:lpstr>
      <vt:lpstr>DOCENTES </vt:lpstr>
      <vt:lpstr>PERSONAL ADMINISTRATIVO Y DE SERVICIO </vt:lpstr>
      <vt:lpstr>ÁMBITO de los Departamentos</vt:lpstr>
      <vt:lpstr>VICERRECTORADO</vt:lpstr>
      <vt:lpstr>DEPARTAMENTO DE CONSEJERÍA ESTUDIANTIL</vt:lpstr>
      <vt:lpstr>DEPARTAMENTO DE  INSPECCIÓN</vt:lpstr>
      <vt:lpstr>SECRETARÍA GENERAL</vt:lpstr>
      <vt:lpstr>Ámbito del CONESSCC</vt:lpstr>
      <vt:lpstr>Diapositiva 18</vt:lpstr>
      <vt:lpstr>Diapositiva 19</vt:lpstr>
      <vt:lpstr>Diapositiva 20</vt:lpstr>
      <vt:lpstr>Diapositiva 21</vt:lpstr>
      <vt:lpstr>Renovando mi compromiso frente a la misión del rectorado,  hago mío el pensamiento del Buen Padre… “Continuemos siendo los pequeños obreros del Buen Dios, los débiles instrumentos de Jesús, siguiendo todo el impulso que Él nos da para cumplir su voluntad”.</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2014-04-06T03:31:59Z</dcterms:created>
  <dcterms:modified xsi:type="dcterms:W3CDTF">2014-04-29T13:14:15Z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